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8" r:id="rId10"/>
    <p:sldId id="269" r:id="rId11"/>
    <p:sldId id="307" r:id="rId12"/>
    <p:sldId id="261" r:id="rId13"/>
    <p:sldId id="262" r:id="rId14"/>
    <p:sldId id="266" r:id="rId15"/>
    <p:sldId id="272" r:id="rId16"/>
    <p:sldId id="271" r:id="rId17"/>
    <p:sldId id="267" r:id="rId18"/>
    <p:sldId id="308" r:id="rId19"/>
    <p:sldId id="270" r:id="rId20"/>
    <p:sldId id="273" r:id="rId21"/>
    <p:sldId id="274" r:id="rId22"/>
    <p:sldId id="295" r:id="rId23"/>
    <p:sldId id="296" r:id="rId24"/>
    <p:sldId id="297" r:id="rId25"/>
    <p:sldId id="298" r:id="rId26"/>
    <p:sldId id="300" r:id="rId27"/>
    <p:sldId id="299" r:id="rId28"/>
    <p:sldId id="302" r:id="rId29"/>
    <p:sldId id="301" r:id="rId30"/>
    <p:sldId id="303" r:id="rId31"/>
    <p:sldId id="304" r:id="rId32"/>
    <p:sldId id="305" r:id="rId33"/>
    <p:sldId id="306" r:id="rId34"/>
    <p:sldId id="275" r:id="rId35"/>
    <p:sldId id="277" r:id="rId36"/>
    <p:sldId id="276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C0D"/>
    <a:srgbClr val="FEB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5" autoAdjust="0"/>
    <p:restoredTop sz="94660"/>
  </p:normalViewPr>
  <p:slideViewPr>
    <p:cSldViewPr snapToGrid="0" snapToObjects="1">
      <p:cViewPr>
        <p:scale>
          <a:sx n="110" d="100"/>
          <a:sy n="110" d="100"/>
        </p:scale>
        <p:origin x="136" y="-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8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0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1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4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3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8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0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4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50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3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2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FDFCE-9A09-664C-B79E-4FCBE8F1BA43}" type="datetimeFigureOut">
              <a:rPr lang="en-US" smtClean="0"/>
              <a:t>4/28/14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9E10C-3103-AF46-BD5E-3124A837E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5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8191" y="190286"/>
            <a:ext cx="182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*Log in page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0" y="2597239"/>
            <a:ext cx="220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Verifies with backend</a:t>
            </a:r>
          </a:p>
          <a:p>
            <a:r>
              <a:rPr lang="en-US" dirty="0" smtClean="0"/>
              <a:t>To log in user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7144" y="3814020"/>
            <a:ext cx="2371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Takes you to *landing</a:t>
            </a:r>
          </a:p>
          <a:p>
            <a:r>
              <a:rPr lang="en-US" dirty="0" smtClean="0"/>
              <a:t>page</a:t>
            </a:r>
            <a:endParaRPr lang="en-US" dirty="0"/>
          </a:p>
        </p:txBody>
      </p:sp>
      <p:cxnSp>
        <p:nvCxnSpPr>
          <p:cNvPr id="3" name="Straight Arrow Connector 2"/>
          <p:cNvCxnSpPr>
            <a:stCxn id="6" idx="1"/>
          </p:cNvCxnSpPr>
          <p:nvPr/>
        </p:nvCxnSpPr>
        <p:spPr>
          <a:xfrm flipH="1">
            <a:off x="3620836" y="2920405"/>
            <a:ext cx="2475164" cy="4772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3620836" y="4121762"/>
            <a:ext cx="2366308" cy="15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372689">
            <a:off x="522476" y="2936005"/>
            <a:ext cx="7401379" cy="923330"/>
          </a:xfrm>
          <a:prstGeom prst="rect">
            <a:avLst/>
          </a:prstGeom>
          <a:solidFill>
            <a:schemeClr val="accent2">
              <a:alpha val="4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PHASE 1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06029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40523" y="410596"/>
            <a:ext cx="3128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*Check in / out </a:t>
            </a:r>
            <a:r>
              <a:rPr lang="en-US" dirty="0" err="1" smtClean="0">
                <a:solidFill>
                  <a:srgbClr val="FF0000"/>
                </a:solidFill>
              </a:rPr>
              <a:t>Carro</a:t>
            </a:r>
            <a:r>
              <a:rPr lang="en-US" dirty="0" smtClean="0">
                <a:solidFill>
                  <a:srgbClr val="FF0000"/>
                </a:solidFill>
              </a:rPr>
              <a:t> “out” Tab</a:t>
            </a:r>
          </a:p>
        </p:txBody>
      </p:sp>
      <p:pic>
        <p:nvPicPr>
          <p:cNvPr id="7" name="Picture 6" descr="checkout_car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1118" y="1080570"/>
            <a:ext cx="36436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Pulls info from backend</a:t>
            </a:r>
          </a:p>
          <a:p>
            <a:endParaRPr lang="en-US" dirty="0"/>
          </a:p>
          <a:p>
            <a:r>
              <a:rPr lang="en-US" dirty="0" smtClean="0"/>
              <a:t>Pulls info from backend</a:t>
            </a:r>
          </a:p>
          <a:p>
            <a:endParaRPr lang="en-US" dirty="0"/>
          </a:p>
          <a:p>
            <a:r>
              <a:rPr lang="en-US" dirty="0" smtClean="0"/>
              <a:t>Open Text field </a:t>
            </a:r>
          </a:p>
          <a:p>
            <a:endParaRPr lang="en-US" dirty="0"/>
          </a:p>
          <a:p>
            <a:r>
              <a:rPr lang="en-US" dirty="0"/>
              <a:t>Open Text </a:t>
            </a:r>
            <a:r>
              <a:rPr lang="en-US" dirty="0" smtClean="0"/>
              <a:t>field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Takes you </a:t>
            </a:r>
            <a:r>
              <a:rPr lang="en-US" dirty="0"/>
              <a:t>*Check in / out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smtClean="0"/>
              <a:t>“in” </a:t>
            </a:r>
          </a:p>
          <a:p>
            <a:r>
              <a:rPr lang="en-US" dirty="0" smtClean="0"/>
              <a:t>Tab, Sends text field info to back end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654258" y="1002591"/>
            <a:ext cx="1786265" cy="245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921642" y="1425907"/>
            <a:ext cx="1518881" cy="378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89027" y="1804664"/>
            <a:ext cx="1251497" cy="579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322720" y="2283679"/>
            <a:ext cx="1117804" cy="646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832514" y="2829534"/>
            <a:ext cx="1608010" cy="11696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372689">
            <a:off x="522476" y="2936005"/>
            <a:ext cx="7401379" cy="923330"/>
          </a:xfrm>
          <a:prstGeom prst="rect">
            <a:avLst/>
          </a:prstGeom>
          <a:solidFill>
            <a:schemeClr val="accent2">
              <a:alpha val="4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PHASE 1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05732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ckin_out_carr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51490" y="410596"/>
            <a:ext cx="2566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*Check in / out </a:t>
            </a:r>
            <a:r>
              <a:rPr lang="en-US" dirty="0" err="1" smtClean="0">
                <a:solidFill>
                  <a:srgbClr val="FF0000"/>
                </a:solidFill>
              </a:rPr>
              <a:t>Carro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59324" y="1269886"/>
            <a:ext cx="26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Displays list from backend</a:t>
            </a:r>
            <a:endParaRPr lang="en-US" dirty="0"/>
          </a:p>
        </p:txBody>
      </p:sp>
      <p:cxnSp>
        <p:nvCxnSpPr>
          <p:cNvPr id="7" name="Straight Arrow Connector 6"/>
          <p:cNvCxnSpPr>
            <a:stCxn id="2" idx="1"/>
          </p:cNvCxnSpPr>
          <p:nvPr/>
        </p:nvCxnSpPr>
        <p:spPr>
          <a:xfrm flipH="1" flipV="1">
            <a:off x="4611301" y="1072622"/>
            <a:ext cx="1048023" cy="381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19610" y="2280863"/>
            <a:ext cx="3193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 fills with last record of </a:t>
            </a:r>
          </a:p>
          <a:p>
            <a:r>
              <a:rPr lang="en-US" dirty="0" smtClean="0"/>
              <a:t>KM but can still be edited but can not be changed to a lesser value than the last recorded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4771588" y="1886336"/>
            <a:ext cx="1048022" cy="994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3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ospec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3643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85215" y="149908"/>
            <a:ext cx="1702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Prospectar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65478" y="648738"/>
            <a:ext cx="4429105" cy="5047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Text field limited to date format </a:t>
            </a:r>
            <a:r>
              <a:rPr lang="en-US" sz="1400" dirty="0" err="1" smtClean="0"/>
              <a:t>dd</a:t>
            </a:r>
            <a:r>
              <a:rPr lang="en-US" sz="1400" dirty="0" smtClean="0"/>
              <a:t>/mm/</a:t>
            </a:r>
            <a:r>
              <a:rPr lang="en-US" sz="1400" dirty="0" err="1" smtClean="0"/>
              <a:t>yyyy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Open </a:t>
            </a:r>
            <a:r>
              <a:rPr lang="en-US" sz="1400" dirty="0"/>
              <a:t>Text </a:t>
            </a:r>
            <a:r>
              <a:rPr lang="en-US" sz="1400" dirty="0" smtClean="0"/>
              <a:t>field</a:t>
            </a:r>
          </a:p>
          <a:p>
            <a:endParaRPr lang="en-US" sz="1400" dirty="0"/>
          </a:p>
          <a:p>
            <a:r>
              <a:rPr lang="en-US" sz="1400" dirty="0"/>
              <a:t>Open Text </a:t>
            </a:r>
            <a:r>
              <a:rPr lang="en-US" sz="1400" dirty="0" smtClean="0"/>
              <a:t>field zip code format numbers only XXXXX-XXX</a:t>
            </a:r>
          </a:p>
          <a:p>
            <a:endParaRPr lang="en-US" sz="1400" dirty="0"/>
          </a:p>
          <a:p>
            <a:r>
              <a:rPr lang="en-US" sz="1400" dirty="0" smtClean="0"/>
              <a:t>When zip code  is enter address data is already filled if not</a:t>
            </a:r>
          </a:p>
          <a:p>
            <a:r>
              <a:rPr lang="en-US" sz="1400" dirty="0" smtClean="0"/>
              <a:t>User selects state (brazil) and then is presented with city</a:t>
            </a:r>
          </a:p>
          <a:p>
            <a:r>
              <a:rPr lang="en-US" sz="1400" dirty="0" smtClean="0"/>
              <a:t>Options in that state.</a:t>
            </a:r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 smtClean="0"/>
              <a:t>Open Text field</a:t>
            </a:r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1400" dirty="0"/>
              <a:t>Text field limited to date format </a:t>
            </a:r>
            <a:r>
              <a:rPr lang="en-US" sz="1400" dirty="0" err="1"/>
              <a:t>dd</a:t>
            </a:r>
            <a:r>
              <a:rPr lang="en-US" sz="1400" dirty="0"/>
              <a:t>/mm/</a:t>
            </a:r>
            <a:r>
              <a:rPr lang="en-US" sz="1400" dirty="0" err="1"/>
              <a:t>yyyy</a:t>
            </a:r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Back, leave form filled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Sends form info to back and and clears it then opens </a:t>
            </a:r>
          </a:p>
          <a:p>
            <a:r>
              <a:rPr lang="en-US" sz="1400" dirty="0" smtClean="0"/>
              <a:t>*clients options tab of new client that was created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785257" y="735233"/>
            <a:ext cx="1481757" cy="66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863245" y="991451"/>
            <a:ext cx="1403769" cy="211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863245" y="1203109"/>
            <a:ext cx="1403769" cy="456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5" idx="2"/>
          </p:cNvCxnSpPr>
          <p:nvPr/>
        </p:nvCxnSpPr>
        <p:spPr>
          <a:xfrm flipH="1" flipV="1">
            <a:off x="3111812" y="1849220"/>
            <a:ext cx="1155202" cy="423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Bracket 14"/>
          <p:cNvSpPr/>
          <p:nvPr/>
        </p:nvSpPr>
        <p:spPr>
          <a:xfrm>
            <a:off x="3066093" y="1425903"/>
            <a:ext cx="45719" cy="846633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041501" y="2784975"/>
            <a:ext cx="1225513" cy="56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041501" y="3074612"/>
            <a:ext cx="1225513" cy="278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41232" y="3353109"/>
            <a:ext cx="13257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236654" y="3353109"/>
            <a:ext cx="3030360" cy="490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236654" y="3353109"/>
            <a:ext cx="3030362" cy="1726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871693" y="4032643"/>
            <a:ext cx="2395322" cy="2261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1760283" y="4845856"/>
            <a:ext cx="2506731" cy="1715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41501" y="5313732"/>
            <a:ext cx="1225515" cy="1336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3041501" y="2484197"/>
            <a:ext cx="1225515" cy="868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372689">
            <a:off x="522476" y="2936005"/>
            <a:ext cx="7401379" cy="923330"/>
          </a:xfrm>
          <a:prstGeom prst="rect">
            <a:avLst/>
          </a:prstGeom>
          <a:solidFill>
            <a:schemeClr val="accent2">
              <a:alpha val="4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PHASE 1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8849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59223" y="100055"/>
            <a:ext cx="1443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Clientes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pic>
        <p:nvPicPr>
          <p:cNvPr id="2" name="Picture 1" descr="lista_clien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83983" y="937003"/>
            <a:ext cx="311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Takes you to *clients </a:t>
            </a:r>
            <a:r>
              <a:rPr lang="en-US" dirty="0" err="1" smtClean="0"/>
              <a:t>editar</a:t>
            </a:r>
            <a:r>
              <a:rPr lang="en-US" dirty="0" smtClean="0"/>
              <a:t> tap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1"/>
          </p:cNvCxnSpPr>
          <p:nvPr/>
        </p:nvCxnSpPr>
        <p:spPr>
          <a:xfrm flipH="1" flipV="1">
            <a:off x="5079829" y="345213"/>
            <a:ext cx="604154" cy="77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83983" y="1590440"/>
            <a:ext cx="20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the client list 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4783916" y="937003"/>
            <a:ext cx="900067" cy="838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83983" y="2194560"/>
            <a:ext cx="340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Takes you to *</a:t>
            </a:r>
            <a:r>
              <a:rPr lang="en-US" dirty="0" err="1" smtClean="0"/>
              <a:t>Clientes</a:t>
            </a:r>
            <a:r>
              <a:rPr lang="en-US" dirty="0" smtClean="0"/>
              <a:t> options tab</a:t>
            </a:r>
          </a:p>
          <a:p>
            <a:r>
              <a:rPr lang="en-US" dirty="0" smtClean="0"/>
              <a:t>For that particular client  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5079829" y="1775106"/>
            <a:ext cx="604154" cy="742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83983" y="3143892"/>
            <a:ext cx="2911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Takes you to *</a:t>
            </a:r>
            <a:r>
              <a:rPr lang="en-US" dirty="0" err="1" smtClean="0"/>
              <a:t>Prospectar</a:t>
            </a:r>
            <a:r>
              <a:rPr lang="en-US" dirty="0" smtClean="0"/>
              <a:t> tab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2367299" y="3045260"/>
            <a:ext cx="3316684" cy="2832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6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59223" y="100055"/>
            <a:ext cx="2053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Clientes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editar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pic>
        <p:nvPicPr>
          <p:cNvPr id="2" name="Picture 1" descr="lista_client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2906" y="1121938"/>
            <a:ext cx="261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Takes you to *</a:t>
            </a:r>
            <a:r>
              <a:rPr lang="en-US" dirty="0" err="1" smtClean="0"/>
              <a:t>clientes</a:t>
            </a:r>
            <a:r>
              <a:rPr lang="en-US" dirty="0" smtClean="0"/>
              <a:t> tab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2906" y="2021954"/>
            <a:ext cx="146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Deletes client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 flipV="1">
            <a:off x="2971453" y="2194560"/>
            <a:ext cx="2971453" cy="12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18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59223" y="100055"/>
            <a:ext cx="2200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Clientes</a:t>
            </a:r>
            <a:r>
              <a:rPr lang="en-US" dirty="0" smtClean="0">
                <a:solidFill>
                  <a:srgbClr val="FF0000"/>
                </a:solidFill>
              </a:rPr>
              <a:t> options Tab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4123" y="3516124"/>
            <a:ext cx="35098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Opens *</a:t>
            </a:r>
            <a:r>
              <a:rPr lang="en-US" dirty="0" err="1" smtClean="0"/>
              <a:t>Cadastro</a:t>
            </a:r>
            <a:r>
              <a:rPr lang="en-US" dirty="0" smtClean="0"/>
              <a:t> </a:t>
            </a:r>
            <a:r>
              <a:rPr lang="en-US" dirty="0" err="1" smtClean="0"/>
              <a:t>Clientes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Opens *</a:t>
            </a:r>
            <a:r>
              <a:rPr lang="en-US" dirty="0" err="1" smtClean="0"/>
              <a:t>Desenvolvimento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Opens *</a:t>
            </a:r>
            <a:r>
              <a:rPr lang="en-US" dirty="0" err="1" smtClean="0"/>
              <a:t>Manutenção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Opens *</a:t>
            </a:r>
            <a:r>
              <a:rPr lang="en-US" dirty="0" err="1" smtClean="0"/>
              <a:t>Negociação</a:t>
            </a:r>
            <a:r>
              <a:rPr lang="en-US" dirty="0" smtClean="0"/>
              <a:t> Tab</a:t>
            </a:r>
          </a:p>
          <a:p>
            <a:endParaRPr lang="en-US" dirty="0" smtClean="0"/>
          </a:p>
          <a:p>
            <a:r>
              <a:rPr lang="en-US" dirty="0"/>
              <a:t>When clicked takes </a:t>
            </a:r>
            <a:r>
              <a:rPr lang="en-US" dirty="0" smtClean="0"/>
              <a:t>you to </a:t>
            </a:r>
            <a:r>
              <a:rPr lang="en-US" dirty="0"/>
              <a:t>*</a:t>
            </a:r>
            <a:r>
              <a:rPr lang="en-US" dirty="0" err="1"/>
              <a:t>Detalhes</a:t>
            </a:r>
            <a:r>
              <a:rPr lang="en-US" dirty="0"/>
              <a:t> de </a:t>
            </a:r>
            <a:r>
              <a:rPr lang="en-US" dirty="0" err="1"/>
              <a:t>Visitas</a:t>
            </a:r>
            <a:r>
              <a:rPr lang="en-US" dirty="0"/>
              <a:t> </a:t>
            </a:r>
            <a:r>
              <a:rPr lang="en-US" i="1" u="sng" dirty="0"/>
              <a:t>type</a:t>
            </a:r>
            <a:r>
              <a:rPr lang="en-US" dirty="0"/>
              <a:t> tab (</a:t>
            </a:r>
            <a:r>
              <a:rPr lang="en-US" dirty="0" smtClean="0"/>
              <a:t>this Tab </a:t>
            </a:r>
            <a:r>
              <a:rPr lang="en-US" dirty="0"/>
              <a:t>displays </a:t>
            </a:r>
            <a:r>
              <a:rPr lang="en-US" dirty="0" smtClean="0"/>
              <a:t>varies </a:t>
            </a:r>
            <a:r>
              <a:rPr lang="en-US" dirty="0"/>
              <a:t>based on type of visit)</a:t>
            </a:r>
          </a:p>
        </p:txBody>
      </p:sp>
      <p:pic>
        <p:nvPicPr>
          <p:cNvPr id="3" name="Picture 2" descr="lista_clientes_op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03192" y="924674"/>
            <a:ext cx="2462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Pulls from back end</a:t>
            </a:r>
          </a:p>
          <a:p>
            <a:r>
              <a:rPr lang="en-US" dirty="0" smtClean="0"/>
              <a:t>Displays basic client info</a:t>
            </a:r>
          </a:p>
          <a:p>
            <a:r>
              <a:rPr lang="en-US" dirty="0" smtClean="0"/>
              <a:t>In read only form</a:t>
            </a:r>
            <a:endParaRPr lang="en-US" dirty="0"/>
          </a:p>
        </p:txBody>
      </p:sp>
      <p:cxnSp>
        <p:nvCxnSpPr>
          <p:cNvPr id="6" name="Straight Arrow Connector 5"/>
          <p:cNvCxnSpPr>
            <a:stCxn id="2" idx="1"/>
            <a:endCxn id="8" idx="2"/>
          </p:cNvCxnSpPr>
          <p:nvPr/>
        </p:nvCxnSpPr>
        <p:spPr>
          <a:xfrm flipH="1">
            <a:off x="4118111" y="1386339"/>
            <a:ext cx="1985081" cy="2746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3982485" y="880850"/>
            <a:ext cx="135626" cy="156029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141477" y="3119234"/>
            <a:ext cx="492645" cy="579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41477" y="3516124"/>
            <a:ext cx="579495" cy="453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141477" y="3969934"/>
            <a:ext cx="579495" cy="283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141477" y="4253501"/>
            <a:ext cx="579495" cy="23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ight Bracket 17"/>
          <p:cNvSpPr/>
          <p:nvPr/>
        </p:nvSpPr>
        <p:spPr>
          <a:xfrm>
            <a:off x="5245960" y="4709674"/>
            <a:ext cx="45719" cy="1775374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8" idx="2"/>
          </p:cNvCxnSpPr>
          <p:nvPr/>
        </p:nvCxnSpPr>
        <p:spPr>
          <a:xfrm flipH="1">
            <a:off x="5291679" y="5276807"/>
            <a:ext cx="429293" cy="320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396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adastro_cliente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3767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9223" y="100055"/>
            <a:ext cx="2331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Cadastro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Clientes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85457" y="1196136"/>
            <a:ext cx="421611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Date first registered pulls from </a:t>
            </a:r>
            <a:r>
              <a:rPr lang="en-US" sz="1600" dirty="0" err="1" smtClean="0"/>
              <a:t>prospectar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Accesses system camera control and camera roll</a:t>
            </a:r>
          </a:p>
          <a:p>
            <a:endParaRPr lang="en-US" sz="1600" dirty="0"/>
          </a:p>
          <a:p>
            <a:r>
              <a:rPr lang="en-US" sz="1600" dirty="0" smtClean="0"/>
              <a:t>Open text fields</a:t>
            </a:r>
          </a:p>
          <a:p>
            <a:endParaRPr lang="en-US" sz="1600" dirty="0"/>
          </a:p>
          <a:p>
            <a:r>
              <a:rPr lang="en-US" sz="1600" dirty="0" smtClean="0"/>
              <a:t>Auto filled from back end </a:t>
            </a:r>
            <a:r>
              <a:rPr lang="en-US" sz="1600" dirty="0" err="1" smtClean="0"/>
              <a:t>Prospectar</a:t>
            </a:r>
            <a:r>
              <a:rPr lang="en-US" sz="1600" dirty="0" smtClean="0"/>
              <a:t> info</a:t>
            </a:r>
          </a:p>
          <a:p>
            <a:endParaRPr lang="en-US" sz="1600" dirty="0"/>
          </a:p>
          <a:p>
            <a:r>
              <a:rPr lang="en-US" sz="1600" dirty="0" smtClean="0"/>
              <a:t>Open text fields</a:t>
            </a:r>
          </a:p>
          <a:p>
            <a:endParaRPr lang="en-US" sz="1600" dirty="0"/>
          </a:p>
          <a:p>
            <a:r>
              <a:rPr lang="en-US" sz="1600" dirty="0"/>
              <a:t>Accesses system camera control and camera roll</a:t>
            </a:r>
          </a:p>
          <a:p>
            <a:endParaRPr lang="en-US" sz="1600" dirty="0" smtClean="0"/>
          </a:p>
          <a:p>
            <a:r>
              <a:rPr lang="en-US" sz="1600" dirty="0" smtClean="0"/>
              <a:t>Takes you to *contact info tab </a:t>
            </a:r>
          </a:p>
          <a:p>
            <a:endParaRPr lang="en-US" sz="1600" dirty="0"/>
          </a:p>
          <a:p>
            <a:r>
              <a:rPr lang="en-US" sz="1600" dirty="0" smtClean="0"/>
              <a:t>Takes you to *</a:t>
            </a:r>
            <a:r>
              <a:rPr lang="en-US" sz="1600" dirty="0" err="1" smtClean="0"/>
              <a:t>contato</a:t>
            </a:r>
            <a:r>
              <a:rPr lang="en-US" sz="1600" dirty="0" smtClean="0"/>
              <a:t> do </a:t>
            </a:r>
            <a:r>
              <a:rPr lang="en-US" sz="1600" dirty="0" err="1" smtClean="0"/>
              <a:t>cliente</a:t>
            </a:r>
            <a:r>
              <a:rPr lang="en-US" sz="1600" dirty="0" smtClean="0"/>
              <a:t> tab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605643" y="1551214"/>
            <a:ext cx="1886857" cy="2902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022929" y="1351643"/>
            <a:ext cx="1469571" cy="1995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24" idx="2"/>
          </p:cNvCxnSpPr>
          <p:nvPr/>
        </p:nvCxnSpPr>
        <p:spPr>
          <a:xfrm flipH="1" flipV="1">
            <a:off x="2583394" y="1946275"/>
            <a:ext cx="909108" cy="357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583394" y="2812143"/>
            <a:ext cx="909107" cy="18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583394" y="3320143"/>
            <a:ext cx="909107" cy="10704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514929" y="3828143"/>
            <a:ext cx="1977571" cy="16056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859643" y="4308929"/>
            <a:ext cx="1632857" cy="1768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022929" y="4780643"/>
            <a:ext cx="1469571" cy="1669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ight Bracket 23"/>
          <p:cNvSpPr/>
          <p:nvPr/>
        </p:nvSpPr>
        <p:spPr>
          <a:xfrm>
            <a:off x="2537675" y="1638300"/>
            <a:ext cx="45719" cy="61595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ket 25"/>
          <p:cNvSpPr/>
          <p:nvPr/>
        </p:nvSpPr>
        <p:spPr>
          <a:xfrm>
            <a:off x="2537675" y="2304142"/>
            <a:ext cx="45719" cy="1575708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ket 29"/>
          <p:cNvSpPr/>
          <p:nvPr/>
        </p:nvSpPr>
        <p:spPr>
          <a:xfrm>
            <a:off x="2537675" y="3937000"/>
            <a:ext cx="45719" cy="141605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63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59223" y="100055"/>
            <a:ext cx="2453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Contato</a:t>
            </a:r>
            <a:r>
              <a:rPr lang="en-US" dirty="0" smtClean="0">
                <a:solidFill>
                  <a:srgbClr val="FF0000"/>
                </a:solidFill>
              </a:rPr>
              <a:t> do </a:t>
            </a:r>
            <a:r>
              <a:rPr lang="en-US" dirty="0" err="1" smtClean="0">
                <a:solidFill>
                  <a:srgbClr val="FF0000"/>
                </a:solidFill>
              </a:rPr>
              <a:t>Cliente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pic>
        <p:nvPicPr>
          <p:cNvPr id="3" name="Picture 2" descr="contato_clien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26480" y="118872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text fields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6489" y="4521200"/>
            <a:ext cx="3597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“+ </a:t>
            </a:r>
            <a:r>
              <a:rPr lang="en-US" dirty="0" err="1" smtClean="0"/>
              <a:t>Adicionar</a:t>
            </a:r>
            <a:r>
              <a:rPr lang="en-US" dirty="0" smtClean="0"/>
              <a:t> </a:t>
            </a:r>
            <a:r>
              <a:rPr lang="en-US" dirty="0" err="1" smtClean="0"/>
              <a:t>Cantatos</a:t>
            </a:r>
            <a:r>
              <a:rPr lang="en-US" dirty="0" smtClean="0"/>
              <a:t>” is clicked it adds contacts name to the list and clears the fields 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3332480" y="4043680"/>
            <a:ext cx="2214009" cy="939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 flipV="1">
            <a:off x="1320800" y="2763520"/>
            <a:ext cx="4225689" cy="2219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Bracket 10"/>
          <p:cNvSpPr/>
          <p:nvPr/>
        </p:nvSpPr>
        <p:spPr>
          <a:xfrm>
            <a:off x="5245960" y="1005840"/>
            <a:ext cx="45719" cy="257048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4" idx="1"/>
            <a:endCxn id="11" idx="2"/>
          </p:cNvCxnSpPr>
          <p:nvPr/>
        </p:nvCxnSpPr>
        <p:spPr>
          <a:xfrm flipH="1">
            <a:off x="5291679" y="1373386"/>
            <a:ext cx="834801" cy="917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604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59223" y="100055"/>
            <a:ext cx="1867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Contato</a:t>
            </a:r>
            <a:r>
              <a:rPr lang="en-US" dirty="0" smtClean="0">
                <a:solidFill>
                  <a:srgbClr val="FF0000"/>
                </a:solidFill>
              </a:rPr>
              <a:t> info Tab</a:t>
            </a:r>
          </a:p>
        </p:txBody>
      </p:sp>
      <p:pic>
        <p:nvPicPr>
          <p:cNvPr id="6" name="Picture 5" descr="contato_cliente_inf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26480" y="1835051"/>
            <a:ext cx="2774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text fields auto filled </a:t>
            </a:r>
          </a:p>
          <a:p>
            <a:r>
              <a:rPr lang="en-US" dirty="0" smtClean="0"/>
              <a:t>With contact info (editable)</a:t>
            </a:r>
            <a:endParaRPr lang="en-US" dirty="0"/>
          </a:p>
        </p:txBody>
      </p:sp>
      <p:sp>
        <p:nvSpPr>
          <p:cNvPr id="8" name="Right Bracket 7"/>
          <p:cNvSpPr/>
          <p:nvPr/>
        </p:nvSpPr>
        <p:spPr>
          <a:xfrm>
            <a:off x="5245960" y="1005840"/>
            <a:ext cx="45719" cy="257048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1"/>
            <a:endCxn id="8" idx="2"/>
          </p:cNvCxnSpPr>
          <p:nvPr/>
        </p:nvCxnSpPr>
        <p:spPr>
          <a:xfrm flipH="1">
            <a:off x="5291679" y="2158217"/>
            <a:ext cx="834801" cy="1328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55360" y="1005840"/>
            <a:ext cx="2855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Deletes client and returns to</a:t>
            </a:r>
          </a:p>
          <a:p>
            <a:r>
              <a:rPr lang="en-US" dirty="0" smtClean="0"/>
              <a:t>*</a:t>
            </a:r>
            <a:r>
              <a:rPr lang="en-US" dirty="0" err="1" smtClean="0"/>
              <a:t>cadastro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r>
              <a:rPr lang="en-US" dirty="0" smtClean="0"/>
              <a:t> tab</a:t>
            </a:r>
          </a:p>
          <a:p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5120640" y="609600"/>
            <a:ext cx="934720" cy="857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1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9223" y="100055"/>
            <a:ext cx="2387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Desenvolvimento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pic>
        <p:nvPicPr>
          <p:cNvPr id="4" name="Picture 3" descr="Desenvolvimento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3643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6080" y="741680"/>
            <a:ext cx="4795520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Drop down info pulled from back end sets flow for next pages</a:t>
            </a:r>
          </a:p>
          <a:p>
            <a:endParaRPr lang="en-US" dirty="0"/>
          </a:p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Date field</a:t>
            </a:r>
          </a:p>
          <a:p>
            <a:endParaRPr lang="en-US" dirty="0"/>
          </a:p>
          <a:p>
            <a:r>
              <a:rPr lang="en-US" dirty="0" smtClean="0"/>
              <a:t>Radio buttons</a:t>
            </a:r>
          </a:p>
          <a:p>
            <a:endParaRPr lang="en-US" dirty="0"/>
          </a:p>
          <a:p>
            <a:r>
              <a:rPr lang="en-US" dirty="0" smtClean="0"/>
              <a:t>Slider bar scale 0-100, starts dark grey</a:t>
            </a:r>
          </a:p>
          <a:p>
            <a:r>
              <a:rPr lang="en-US" dirty="0" smtClean="0"/>
              <a:t>When empty and changes/fills to light grey</a:t>
            </a:r>
          </a:p>
          <a:p>
            <a:r>
              <a:rPr lang="en-US" dirty="0" smtClean="0"/>
              <a:t>As user slides finger across bar from right to left</a:t>
            </a:r>
          </a:p>
          <a:p>
            <a:endParaRPr lang="en-US" dirty="0"/>
          </a:p>
          <a:p>
            <a:r>
              <a:rPr lang="en-US" dirty="0"/>
              <a:t>Slider bar scale 0-</a:t>
            </a:r>
            <a:r>
              <a:rPr lang="en-US" dirty="0" smtClean="0"/>
              <a:t>10,000, </a:t>
            </a:r>
            <a:r>
              <a:rPr lang="en-US" dirty="0"/>
              <a:t>starts dark grey</a:t>
            </a:r>
          </a:p>
          <a:p>
            <a:r>
              <a:rPr lang="en-US" dirty="0"/>
              <a:t>When </a:t>
            </a:r>
            <a:r>
              <a:rPr lang="en-US" dirty="0" smtClean="0"/>
              <a:t>empty, turns red until 2,500 until and </a:t>
            </a:r>
            <a:r>
              <a:rPr lang="en-US" dirty="0"/>
              <a:t>changes/fills to light </a:t>
            </a:r>
            <a:r>
              <a:rPr lang="en-US" dirty="0" smtClean="0"/>
              <a:t>grey as </a:t>
            </a:r>
            <a:r>
              <a:rPr lang="en-US" dirty="0"/>
              <a:t>user slides finger across bar from right to </a:t>
            </a:r>
            <a:r>
              <a:rPr lang="en-US" dirty="0" smtClean="0"/>
              <a:t>left</a:t>
            </a:r>
          </a:p>
          <a:p>
            <a:endParaRPr lang="en-US" dirty="0"/>
          </a:p>
          <a:p>
            <a:r>
              <a:rPr lang="en-US" dirty="0" smtClean="0"/>
              <a:t>Radio buttons</a:t>
            </a:r>
          </a:p>
          <a:p>
            <a:endParaRPr lang="en-US" dirty="0"/>
          </a:p>
          <a:p>
            <a:r>
              <a:rPr lang="en-US" dirty="0" smtClean="0"/>
              <a:t>Takes you to *</a:t>
            </a:r>
            <a:r>
              <a:rPr lang="en-US" u="sng" dirty="0" err="1" smtClean="0"/>
              <a:t>Desenvolvimento</a:t>
            </a:r>
            <a:r>
              <a:rPr lang="en-US" u="sng" dirty="0" smtClean="0"/>
              <a:t> </a:t>
            </a:r>
            <a:r>
              <a:rPr lang="en-US" i="1" u="sng" dirty="0" err="1" smtClean="0"/>
              <a:t>setor</a:t>
            </a:r>
            <a:r>
              <a:rPr lang="en-US" i="1" u="sng" dirty="0" smtClean="0"/>
              <a:t> do </a:t>
            </a:r>
            <a:r>
              <a:rPr lang="en-US" i="1" u="sng" dirty="0" err="1" smtClean="0"/>
              <a:t>mercado</a:t>
            </a:r>
            <a:r>
              <a:rPr lang="en-US" i="1" u="sng" dirty="0" smtClean="0"/>
              <a:t> type </a:t>
            </a:r>
            <a:r>
              <a:rPr lang="en-US" dirty="0" smtClean="0"/>
              <a:t>tab.</a:t>
            </a:r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032000" y="853440"/>
            <a:ext cx="2275840" cy="10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16960" y="1737360"/>
            <a:ext cx="69088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434080" y="1747520"/>
            <a:ext cx="873760" cy="1137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210560" y="2316480"/>
            <a:ext cx="1097280" cy="1605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210560" y="3667760"/>
            <a:ext cx="1097280" cy="1209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10560" y="2885440"/>
            <a:ext cx="1097280" cy="1381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10560" y="4775200"/>
            <a:ext cx="109728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210560" y="5862320"/>
            <a:ext cx="1097280" cy="284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068320" y="6471920"/>
            <a:ext cx="1239520" cy="60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5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86286" y="5723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*Landing pages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7810" y="858762"/>
            <a:ext cx="327452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Opens *Agenda Tab</a:t>
            </a:r>
          </a:p>
          <a:p>
            <a:r>
              <a:rPr lang="en-US" dirty="0" smtClean="0"/>
              <a:t>Opens *</a:t>
            </a:r>
            <a:r>
              <a:rPr lang="en-US" dirty="0" err="1" smtClean="0"/>
              <a:t>Histórico</a:t>
            </a:r>
            <a:r>
              <a:rPr lang="en-US" dirty="0" smtClean="0"/>
              <a:t> de </a:t>
            </a:r>
            <a:r>
              <a:rPr lang="en-US" dirty="0" err="1" smtClean="0"/>
              <a:t>Visitas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Opens *Check in / out </a:t>
            </a:r>
            <a:r>
              <a:rPr lang="en-US" dirty="0" err="1" smtClean="0"/>
              <a:t>Carro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Opens *</a:t>
            </a:r>
            <a:r>
              <a:rPr lang="en-US" dirty="0" err="1" smtClean="0"/>
              <a:t>Prospectar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Opens *</a:t>
            </a:r>
            <a:r>
              <a:rPr lang="en-US" dirty="0" err="1" smtClean="0"/>
              <a:t>Clientes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Opens *</a:t>
            </a:r>
            <a:r>
              <a:rPr lang="en-US" dirty="0" err="1" smtClean="0"/>
              <a:t>Lançar</a:t>
            </a:r>
            <a:r>
              <a:rPr lang="en-US" dirty="0" smtClean="0"/>
              <a:t> </a:t>
            </a:r>
            <a:r>
              <a:rPr lang="en-US" dirty="0" err="1" smtClean="0"/>
              <a:t>Despesas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Opens *</a:t>
            </a:r>
            <a:r>
              <a:rPr lang="en-US" dirty="0" err="1" smtClean="0"/>
              <a:t>Catálogo</a:t>
            </a:r>
            <a:r>
              <a:rPr lang="en-US" dirty="0" smtClean="0"/>
              <a:t> / </a:t>
            </a:r>
            <a:r>
              <a:rPr lang="en-US" dirty="0" err="1" smtClean="0"/>
              <a:t>Produtos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Opens *</a:t>
            </a:r>
            <a:r>
              <a:rPr lang="en-US" dirty="0" err="1" smtClean="0"/>
              <a:t>Pedidos</a:t>
            </a:r>
            <a:endParaRPr lang="en-US" dirty="0" smtClean="0"/>
          </a:p>
          <a:p>
            <a:r>
              <a:rPr lang="en-US" dirty="0" smtClean="0"/>
              <a:t>Opens *</a:t>
            </a:r>
            <a:r>
              <a:rPr lang="en-US" dirty="0" err="1" smtClean="0"/>
              <a:t>Próximos</a:t>
            </a:r>
            <a:r>
              <a:rPr lang="en-US" dirty="0" smtClean="0"/>
              <a:t> a </a:t>
            </a:r>
            <a:r>
              <a:rPr lang="en-US" dirty="0" err="1" smtClean="0"/>
              <a:t>mim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Exits back to *Login Page</a:t>
            </a:r>
          </a:p>
        </p:txBody>
      </p:sp>
      <p:pic>
        <p:nvPicPr>
          <p:cNvPr id="9" name="Picture 8" descr="LANDING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33163" y="216759"/>
            <a:ext cx="491067" cy="211276"/>
          </a:xfrm>
          <a:prstGeom prst="rect">
            <a:avLst/>
          </a:prstGeom>
          <a:solidFill>
            <a:srgbClr val="F3AC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762"/>
            <a:ext cx="2052051" cy="38172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007"/>
            <a:ext cx="2052051" cy="357916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1916257" y="1024871"/>
            <a:ext cx="3901553" cy="111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778991" y="1299810"/>
            <a:ext cx="4125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95925" y="1619308"/>
            <a:ext cx="42088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447248" y="1905386"/>
            <a:ext cx="44574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275094" y="2116581"/>
            <a:ext cx="4629652" cy="86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275094" y="2406218"/>
            <a:ext cx="4629652" cy="149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442210" y="2662436"/>
            <a:ext cx="4462536" cy="228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92726" y="3006070"/>
            <a:ext cx="5012020" cy="228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275094" y="3234282"/>
            <a:ext cx="4629652" cy="266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16308" y="3500788"/>
            <a:ext cx="5288438" cy="3103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0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sita-Ar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864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0762" y="100055"/>
            <a:ext cx="2758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Desenvolvimento</a:t>
            </a:r>
            <a:r>
              <a:rPr lang="en-US" dirty="0" smtClean="0">
                <a:solidFill>
                  <a:srgbClr val="FF0000"/>
                </a:solidFill>
              </a:rPr>
              <a:t> ART Tab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6545" y="877455"/>
            <a:ext cx="258485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Dropdown from back end</a:t>
            </a:r>
          </a:p>
          <a:p>
            <a:endParaRPr lang="en-US" dirty="0"/>
          </a:p>
          <a:p>
            <a:r>
              <a:rPr lang="en-US" dirty="0" smtClean="0"/>
              <a:t>Open text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/>
              <a:t>Check box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683000" y="958273"/>
            <a:ext cx="865909" cy="80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521364" y="1639455"/>
            <a:ext cx="1027546" cy="196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232727" y="2147455"/>
            <a:ext cx="1316182" cy="369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83001" y="2736273"/>
            <a:ext cx="865908" cy="138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521364" y="3267364"/>
            <a:ext cx="1027545" cy="92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521364" y="3798455"/>
            <a:ext cx="1027545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83000" y="4398818"/>
            <a:ext cx="865909" cy="981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683000" y="3798455"/>
            <a:ext cx="865909" cy="7723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83000" y="3798455"/>
            <a:ext cx="865910" cy="1189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48909" y="5387751"/>
            <a:ext cx="4077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Takes you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dos </a:t>
            </a:r>
            <a:r>
              <a:rPr lang="en-US" dirty="0" err="1" smtClean="0">
                <a:solidFill>
                  <a:srgbClr val="000000"/>
                </a:solidFill>
              </a:rPr>
              <a:t>produtos</a:t>
            </a:r>
            <a:r>
              <a:rPr lang="en-US" dirty="0" smtClean="0">
                <a:solidFill>
                  <a:srgbClr val="000000"/>
                </a:solidFill>
              </a:rPr>
              <a:t> ART Tab</a:t>
            </a:r>
          </a:p>
        </p:txBody>
      </p:sp>
      <p:cxnSp>
        <p:nvCxnSpPr>
          <p:cNvPr id="28" name="Straight Arrow Connector 27"/>
          <p:cNvCxnSpPr>
            <a:stCxn id="25" idx="1"/>
          </p:cNvCxnSpPr>
          <p:nvPr/>
        </p:nvCxnSpPr>
        <p:spPr>
          <a:xfrm flipH="1">
            <a:off x="3429000" y="5572417"/>
            <a:ext cx="1119909" cy="338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673765" y="1373909"/>
            <a:ext cx="875146" cy="265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563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a_dos_produtos_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2840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dos </a:t>
            </a:r>
            <a:r>
              <a:rPr lang="en-US" dirty="0" err="1" smtClean="0">
                <a:solidFill>
                  <a:srgbClr val="FF0000"/>
                </a:solidFill>
              </a:rPr>
              <a:t>produtos</a:t>
            </a:r>
            <a:r>
              <a:rPr lang="en-US" dirty="0" smtClean="0">
                <a:solidFill>
                  <a:srgbClr val="FF0000"/>
                </a:solidFill>
              </a:rPr>
              <a:t> ART Tab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5440" y="1928244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info from </a:t>
            </a:r>
            <a:r>
              <a:rPr lang="en-US" dirty="0" err="1" smtClean="0">
                <a:solidFill>
                  <a:srgbClr val="000000"/>
                </a:solidFill>
              </a:rPr>
              <a:t>Desenvolvimento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Fields in read only </a:t>
            </a:r>
            <a:r>
              <a:rPr lang="en-US" dirty="0" smtClean="0">
                <a:solidFill>
                  <a:srgbClr val="000000"/>
                </a:solidFill>
              </a:rPr>
              <a:t>form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Right Bracket 2"/>
          <p:cNvSpPr/>
          <p:nvPr/>
        </p:nvSpPr>
        <p:spPr>
          <a:xfrm>
            <a:off x="5245960" y="842818"/>
            <a:ext cx="88040" cy="3094182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" idx="1"/>
            <a:endCxn id="3" idx="2"/>
          </p:cNvCxnSpPr>
          <p:nvPr/>
        </p:nvCxnSpPr>
        <p:spPr>
          <a:xfrm flipH="1">
            <a:off x="5334000" y="2251410"/>
            <a:ext cx="391440" cy="138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756435" y="4398863"/>
            <a:ext cx="313149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Goes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Chapa metal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</a:t>
            </a:r>
            <a:r>
              <a:rPr lang="en-US" dirty="0" smtClean="0">
                <a:solidFill>
                  <a:srgbClr val="000000"/>
                </a:solidFill>
              </a:rPr>
              <a:t>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E-coat/KTL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Massa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</a:t>
            </a:r>
            <a:r>
              <a:rPr lang="en-US" dirty="0" smtClean="0">
                <a:solidFill>
                  <a:srgbClr val="000000"/>
                </a:solidFill>
              </a:rPr>
              <a:t>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Primer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Tinta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Verniz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Polimento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137727" y="4398863"/>
            <a:ext cx="704273" cy="161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37727" y="4722075"/>
            <a:ext cx="704273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137727" y="5022257"/>
            <a:ext cx="704273" cy="115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1"/>
          </p:cNvCxnSpPr>
          <p:nvPr/>
        </p:nvCxnSpPr>
        <p:spPr>
          <a:xfrm flipH="1" flipV="1">
            <a:off x="5137727" y="5322439"/>
            <a:ext cx="618708" cy="92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137727" y="5657257"/>
            <a:ext cx="704273" cy="69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37727" y="5968984"/>
            <a:ext cx="7042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37727" y="6234530"/>
            <a:ext cx="704273" cy="92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56435" y="3722147"/>
            <a:ext cx="280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to PDF file uploaded 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Back end</a:t>
            </a:r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9182" y="4022223"/>
            <a:ext cx="20272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25440" y="842818"/>
            <a:ext cx="341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Takes you back to the </a:t>
            </a:r>
            <a:r>
              <a:rPr lang="en-US" dirty="0"/>
              <a:t>*</a:t>
            </a:r>
            <a:r>
              <a:rPr lang="en-US" dirty="0" err="1"/>
              <a:t>Desenvolvimento</a:t>
            </a:r>
            <a:r>
              <a:rPr lang="en-US" dirty="0"/>
              <a:t> ART </a:t>
            </a:r>
            <a:r>
              <a:rPr lang="en-US" dirty="0" smtClean="0"/>
              <a:t>Tab with fields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filled in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 flipV="1">
            <a:off x="5137728" y="346365"/>
            <a:ext cx="587712" cy="958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58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ita-OEM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08" y="11544"/>
            <a:ext cx="378644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90762" y="100055"/>
            <a:ext cx="2902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Desenvolvimento</a:t>
            </a:r>
            <a:r>
              <a:rPr lang="en-US" dirty="0" smtClean="0">
                <a:solidFill>
                  <a:srgbClr val="FF0000"/>
                </a:solidFill>
              </a:rPr>
              <a:t> OEM Tab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6545" y="877455"/>
            <a:ext cx="258485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Dropdown from back end</a:t>
            </a:r>
          </a:p>
          <a:p>
            <a:endParaRPr lang="en-US" dirty="0"/>
          </a:p>
          <a:p>
            <a:r>
              <a:rPr lang="en-US" dirty="0" smtClean="0"/>
              <a:t>Open text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/>
              <a:t>Check box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683000" y="958273"/>
            <a:ext cx="865909" cy="80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21364" y="1639455"/>
            <a:ext cx="1027546" cy="300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232727" y="2147455"/>
            <a:ext cx="1316182" cy="369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83001" y="2736273"/>
            <a:ext cx="865908" cy="138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521364" y="3267364"/>
            <a:ext cx="1027545" cy="92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21364" y="3798455"/>
            <a:ext cx="1027545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83000" y="4398818"/>
            <a:ext cx="865909" cy="981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83000" y="3798455"/>
            <a:ext cx="865909" cy="7723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683000" y="3798455"/>
            <a:ext cx="865910" cy="1189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548909" y="5387751"/>
            <a:ext cx="416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Takes you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dos </a:t>
            </a:r>
            <a:r>
              <a:rPr lang="en-US" dirty="0" err="1" smtClean="0">
                <a:solidFill>
                  <a:srgbClr val="000000"/>
                </a:solidFill>
              </a:rPr>
              <a:t>produtos</a:t>
            </a:r>
            <a:r>
              <a:rPr lang="en-US" dirty="0" smtClean="0">
                <a:solidFill>
                  <a:srgbClr val="000000"/>
                </a:solidFill>
              </a:rPr>
              <a:t> OEM Tab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3429001" y="5572417"/>
            <a:ext cx="1119908" cy="338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673764" y="1362365"/>
            <a:ext cx="875145" cy="277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19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sta_dos_produtos_O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5" y="0"/>
            <a:ext cx="524596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2932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dos </a:t>
            </a:r>
            <a:r>
              <a:rPr lang="en-US" dirty="0" err="1" smtClean="0">
                <a:solidFill>
                  <a:srgbClr val="FF0000"/>
                </a:solidFill>
              </a:rPr>
              <a:t>produtos</a:t>
            </a:r>
            <a:r>
              <a:rPr lang="en-US" dirty="0" smtClean="0">
                <a:solidFill>
                  <a:srgbClr val="FF0000"/>
                </a:solidFill>
              </a:rPr>
              <a:t> OEM Tab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137727" y="4375773"/>
            <a:ext cx="704273" cy="161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137727" y="4698985"/>
            <a:ext cx="704273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137727" y="4999167"/>
            <a:ext cx="704273" cy="115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137727" y="5299349"/>
            <a:ext cx="618708" cy="92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37727" y="5634167"/>
            <a:ext cx="704273" cy="69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137727" y="5945894"/>
            <a:ext cx="7042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137727" y="6211440"/>
            <a:ext cx="704273" cy="92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56435" y="4375773"/>
            <a:ext cx="313149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Goes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Chapa metal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</a:t>
            </a:r>
            <a:r>
              <a:rPr lang="en-US" dirty="0" smtClean="0">
                <a:solidFill>
                  <a:srgbClr val="000000"/>
                </a:solidFill>
              </a:rPr>
              <a:t>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E-coat/KTL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Massa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</a:t>
            </a:r>
            <a:r>
              <a:rPr lang="en-US" dirty="0" smtClean="0">
                <a:solidFill>
                  <a:srgbClr val="000000"/>
                </a:solidFill>
              </a:rPr>
              <a:t>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Primer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Tinta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Verniz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Polimento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2435" y="1928244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info from </a:t>
            </a:r>
            <a:r>
              <a:rPr lang="en-US" dirty="0" err="1" smtClean="0">
                <a:solidFill>
                  <a:srgbClr val="000000"/>
                </a:solidFill>
              </a:rPr>
              <a:t>Desenvolvimento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Fields in read only </a:t>
            </a:r>
            <a:r>
              <a:rPr lang="en-US" dirty="0" smtClean="0">
                <a:solidFill>
                  <a:srgbClr val="000000"/>
                </a:solidFill>
              </a:rPr>
              <a:t>form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8" name="Right Bracket 17"/>
          <p:cNvSpPr/>
          <p:nvPr/>
        </p:nvSpPr>
        <p:spPr>
          <a:xfrm>
            <a:off x="5372955" y="842818"/>
            <a:ext cx="88040" cy="3094182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7" idx="1"/>
            <a:endCxn id="18" idx="2"/>
          </p:cNvCxnSpPr>
          <p:nvPr/>
        </p:nvCxnSpPr>
        <p:spPr>
          <a:xfrm flipH="1">
            <a:off x="5460995" y="2251410"/>
            <a:ext cx="391440" cy="138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52435" y="842818"/>
            <a:ext cx="341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Takes you back to the </a:t>
            </a:r>
            <a:r>
              <a:rPr lang="en-US" dirty="0"/>
              <a:t>*</a:t>
            </a:r>
            <a:r>
              <a:rPr lang="en-US" dirty="0" err="1"/>
              <a:t>Desenvolvimento</a:t>
            </a:r>
            <a:r>
              <a:rPr lang="en-US" dirty="0"/>
              <a:t> </a:t>
            </a:r>
            <a:r>
              <a:rPr lang="en-US" dirty="0" smtClean="0"/>
              <a:t>OEM Tab with fields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filled in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1"/>
          </p:cNvCxnSpPr>
          <p:nvPr/>
        </p:nvCxnSpPr>
        <p:spPr>
          <a:xfrm flipH="1" flipV="1">
            <a:off x="5264723" y="346365"/>
            <a:ext cx="587712" cy="958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56435" y="3722147"/>
            <a:ext cx="280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to PDF file uploaded 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Back end</a:t>
            </a:r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729182" y="4022223"/>
            <a:ext cx="20272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10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ita-OEM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8644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3201" y="63953"/>
            <a:ext cx="353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Desenvolvimento</a:t>
            </a:r>
            <a:r>
              <a:rPr lang="en-US" dirty="0" smtClean="0">
                <a:solidFill>
                  <a:srgbClr val="FF0000"/>
                </a:solidFill>
              </a:rPr>
              <a:t> OEM TIER 1 Tab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6545" y="877455"/>
            <a:ext cx="258485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Dropdown from back end</a:t>
            </a:r>
          </a:p>
          <a:p>
            <a:endParaRPr lang="en-US" dirty="0"/>
          </a:p>
          <a:p>
            <a:r>
              <a:rPr lang="en-US" dirty="0" smtClean="0"/>
              <a:t>Open text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/>
              <a:t>Check box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683000" y="958273"/>
            <a:ext cx="865909" cy="80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21366" y="1639455"/>
            <a:ext cx="1027544" cy="25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232727" y="2147455"/>
            <a:ext cx="1316182" cy="369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83001" y="2736273"/>
            <a:ext cx="865908" cy="138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521364" y="3267364"/>
            <a:ext cx="1027545" cy="92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21364" y="3798455"/>
            <a:ext cx="1027545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83000" y="4398818"/>
            <a:ext cx="865909" cy="981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83000" y="3798455"/>
            <a:ext cx="865909" cy="7723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683000" y="3798455"/>
            <a:ext cx="865910" cy="1189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548909" y="5387751"/>
            <a:ext cx="479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Takes you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dos </a:t>
            </a:r>
            <a:r>
              <a:rPr lang="en-US" dirty="0" err="1" smtClean="0">
                <a:solidFill>
                  <a:srgbClr val="000000"/>
                </a:solidFill>
              </a:rPr>
              <a:t>produtos</a:t>
            </a:r>
            <a:r>
              <a:rPr lang="en-US" dirty="0" smtClean="0">
                <a:solidFill>
                  <a:srgbClr val="000000"/>
                </a:solidFill>
              </a:rPr>
              <a:t> OEM TIER 1 Tab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3429001" y="5572417"/>
            <a:ext cx="1119908" cy="338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21366" y="1387764"/>
            <a:ext cx="1027543" cy="251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541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sta_dos_produtos_OEM-TIE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84301" y="84655"/>
            <a:ext cx="3562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dos </a:t>
            </a:r>
            <a:r>
              <a:rPr lang="en-US" dirty="0" err="1" smtClean="0">
                <a:solidFill>
                  <a:srgbClr val="FF0000"/>
                </a:solidFill>
              </a:rPr>
              <a:t>produtos</a:t>
            </a:r>
            <a:r>
              <a:rPr lang="en-US" dirty="0" smtClean="0">
                <a:solidFill>
                  <a:srgbClr val="FF0000"/>
                </a:solidFill>
              </a:rPr>
              <a:t> OEM TIER 1 Tab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5440" y="2528454"/>
            <a:ext cx="3121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info from </a:t>
            </a:r>
            <a:r>
              <a:rPr lang="en-US" dirty="0" err="1" smtClean="0">
                <a:solidFill>
                  <a:srgbClr val="000000"/>
                </a:solidFill>
              </a:rPr>
              <a:t>Desenvolvimento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Fields in read only form</a:t>
            </a:r>
          </a:p>
          <a:p>
            <a:endParaRPr lang="en-US" dirty="0"/>
          </a:p>
        </p:txBody>
      </p:sp>
      <p:sp>
        <p:nvSpPr>
          <p:cNvPr id="6" name="Right Bracket 5"/>
          <p:cNvSpPr/>
          <p:nvPr/>
        </p:nvSpPr>
        <p:spPr>
          <a:xfrm>
            <a:off x="5245960" y="842817"/>
            <a:ext cx="88040" cy="3071091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  <a:endCxn id="6" idx="2"/>
          </p:cNvCxnSpPr>
          <p:nvPr/>
        </p:nvCxnSpPr>
        <p:spPr>
          <a:xfrm flipH="1" flipV="1">
            <a:off x="5334000" y="2378363"/>
            <a:ext cx="391440" cy="611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137727" y="4410408"/>
            <a:ext cx="704273" cy="161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7727" y="4733620"/>
            <a:ext cx="704273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137727" y="5033802"/>
            <a:ext cx="704273" cy="115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137727" y="5333984"/>
            <a:ext cx="618708" cy="92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137727" y="5668802"/>
            <a:ext cx="704273" cy="69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137727" y="5980529"/>
            <a:ext cx="7042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137727" y="6246075"/>
            <a:ext cx="704273" cy="92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756435" y="4410408"/>
            <a:ext cx="313149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Goes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Chapa metal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</a:t>
            </a:r>
            <a:r>
              <a:rPr lang="en-US" dirty="0" smtClean="0">
                <a:solidFill>
                  <a:srgbClr val="000000"/>
                </a:solidFill>
              </a:rPr>
              <a:t>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E-coat/KTL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Massa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</a:t>
            </a:r>
            <a:r>
              <a:rPr lang="en-US" dirty="0" smtClean="0">
                <a:solidFill>
                  <a:srgbClr val="000000"/>
                </a:solidFill>
              </a:rPr>
              <a:t>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Primer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Tinta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Verniz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Polimento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2435" y="842818"/>
            <a:ext cx="341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Takes you back to the </a:t>
            </a:r>
            <a:r>
              <a:rPr lang="en-US" dirty="0"/>
              <a:t>*</a:t>
            </a:r>
            <a:r>
              <a:rPr lang="en-US" dirty="0" err="1"/>
              <a:t>Desenvolvimento</a:t>
            </a:r>
            <a:r>
              <a:rPr lang="en-US" dirty="0"/>
              <a:t> </a:t>
            </a:r>
            <a:r>
              <a:rPr lang="en-US" dirty="0" smtClean="0"/>
              <a:t>OEM-TIER1 Tab with fields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filled in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 flipV="1">
            <a:off x="5264723" y="346365"/>
            <a:ext cx="587712" cy="958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56435" y="3722147"/>
            <a:ext cx="280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to PDF file uploaded 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Back end</a:t>
            </a:r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729182" y="4022223"/>
            <a:ext cx="20272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57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ita-COMPOSIT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8644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3201" y="63953"/>
            <a:ext cx="352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Desenvolvimento</a:t>
            </a:r>
            <a:r>
              <a:rPr lang="en-US" dirty="0" smtClean="0">
                <a:solidFill>
                  <a:srgbClr val="FF0000"/>
                </a:solidFill>
              </a:rPr>
              <a:t> COMPOSITE Tab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6545" y="877455"/>
            <a:ext cx="282672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Dropdown from back end</a:t>
            </a:r>
          </a:p>
          <a:p>
            <a:endParaRPr lang="en-US" dirty="0"/>
          </a:p>
          <a:p>
            <a:r>
              <a:rPr lang="en-US" dirty="0" smtClean="0"/>
              <a:t>Open text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Check box (DOESN</a:t>
            </a:r>
            <a:r>
              <a:rPr lang="fr-FR" dirty="0" smtClean="0">
                <a:solidFill>
                  <a:srgbClr val="FF0000"/>
                </a:solidFill>
              </a:rPr>
              <a:t>’</a:t>
            </a:r>
            <a:r>
              <a:rPr lang="en-US" dirty="0" smtClean="0">
                <a:solidFill>
                  <a:srgbClr val="FF0000"/>
                </a:solidFill>
              </a:rPr>
              <a:t>T SHOW)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683000" y="958273"/>
            <a:ext cx="865909" cy="80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21364" y="1639455"/>
            <a:ext cx="1027546" cy="300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232727" y="2147455"/>
            <a:ext cx="1316182" cy="369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83001" y="2736273"/>
            <a:ext cx="865908" cy="138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521364" y="3267364"/>
            <a:ext cx="1027545" cy="92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21364" y="3798455"/>
            <a:ext cx="1027545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83000" y="4398818"/>
            <a:ext cx="865909" cy="981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83000" y="3798455"/>
            <a:ext cx="865909" cy="7723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683000" y="3798455"/>
            <a:ext cx="865910" cy="1189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548909" y="5387751"/>
            <a:ext cx="4840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Takes you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dos </a:t>
            </a:r>
            <a:r>
              <a:rPr lang="en-US" dirty="0" err="1" smtClean="0">
                <a:solidFill>
                  <a:srgbClr val="000000"/>
                </a:solidFill>
              </a:rPr>
              <a:t>produtos</a:t>
            </a:r>
            <a:r>
              <a:rPr lang="en-US" dirty="0" smtClean="0">
                <a:solidFill>
                  <a:srgbClr val="000000"/>
                </a:solidFill>
              </a:rPr>
              <a:t> COMPOSITE Tab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3429001" y="5572417"/>
            <a:ext cx="1119908" cy="338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21364" y="1327727"/>
            <a:ext cx="1027547" cy="311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12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0" y="100055"/>
            <a:ext cx="3604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dos </a:t>
            </a:r>
            <a:r>
              <a:rPr lang="en-US" dirty="0" err="1" smtClean="0">
                <a:solidFill>
                  <a:srgbClr val="FF0000"/>
                </a:solidFill>
              </a:rPr>
              <a:t>produtos</a:t>
            </a:r>
            <a:r>
              <a:rPr lang="en-US" dirty="0" smtClean="0">
                <a:solidFill>
                  <a:srgbClr val="FF0000"/>
                </a:solidFill>
              </a:rPr>
              <a:t> COMPOSITE Tab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5440" y="2366819"/>
            <a:ext cx="3121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info from </a:t>
            </a:r>
            <a:r>
              <a:rPr lang="en-US" dirty="0" err="1" smtClean="0">
                <a:solidFill>
                  <a:srgbClr val="000000"/>
                </a:solidFill>
              </a:rPr>
              <a:t>Desenvolvimento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Fields in read only form</a:t>
            </a:r>
          </a:p>
          <a:p>
            <a:endParaRPr lang="en-US" dirty="0"/>
          </a:p>
        </p:txBody>
      </p:sp>
      <p:sp>
        <p:nvSpPr>
          <p:cNvPr id="6" name="Right Bracket 5"/>
          <p:cNvSpPr/>
          <p:nvPr/>
        </p:nvSpPr>
        <p:spPr>
          <a:xfrm>
            <a:off x="5003515" y="808183"/>
            <a:ext cx="88040" cy="3117272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  <a:endCxn id="6" idx="2"/>
          </p:cNvCxnSpPr>
          <p:nvPr/>
        </p:nvCxnSpPr>
        <p:spPr>
          <a:xfrm flipH="1" flipV="1">
            <a:off x="5091555" y="2366819"/>
            <a:ext cx="633885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952997" y="4375725"/>
            <a:ext cx="704273" cy="161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952997" y="4698937"/>
            <a:ext cx="704273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71705" y="4375725"/>
            <a:ext cx="2551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Goes </a:t>
            </a:r>
            <a:r>
              <a:rPr lang="en-US" dirty="0">
                <a:solidFill>
                  <a:srgbClr val="000000"/>
                </a:solidFill>
              </a:rPr>
              <a:t>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Massa Tab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Goes </a:t>
            </a:r>
            <a:r>
              <a:rPr lang="en-US" dirty="0">
                <a:solidFill>
                  <a:srgbClr val="000000"/>
                </a:solidFill>
              </a:rPr>
              <a:t>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Tinta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</a:p>
        </p:txBody>
      </p:sp>
      <p:pic>
        <p:nvPicPr>
          <p:cNvPr id="2" name="Picture 1" descr="lista_dos_produtos_COMPOS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07" y="0"/>
            <a:ext cx="524596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52435" y="842818"/>
            <a:ext cx="341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Takes you back to the </a:t>
            </a:r>
            <a:r>
              <a:rPr lang="en-US" dirty="0"/>
              <a:t>*</a:t>
            </a:r>
            <a:r>
              <a:rPr lang="en-US" dirty="0" err="1"/>
              <a:t>Desenvolvimento</a:t>
            </a:r>
            <a:r>
              <a:rPr lang="en-US" dirty="0"/>
              <a:t> </a:t>
            </a:r>
            <a:r>
              <a:rPr lang="en-US" dirty="0" smtClean="0"/>
              <a:t>COMPOSITE Tab with fields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filled in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4814455" y="346365"/>
            <a:ext cx="1037980" cy="958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56435" y="3722147"/>
            <a:ext cx="280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to PDF file uploaded 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Back end</a:t>
            </a:r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509818" y="4022223"/>
            <a:ext cx="22466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821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ita-MA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8644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3201" y="63953"/>
            <a:ext cx="2843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Desenvolvimento</a:t>
            </a:r>
            <a:r>
              <a:rPr lang="en-US" dirty="0" smtClean="0">
                <a:solidFill>
                  <a:srgbClr val="FF0000"/>
                </a:solidFill>
              </a:rPr>
              <a:t> MAR Tab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6545" y="877455"/>
            <a:ext cx="282672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Dropdown from back end</a:t>
            </a:r>
          </a:p>
          <a:p>
            <a:endParaRPr lang="en-US" dirty="0"/>
          </a:p>
          <a:p>
            <a:r>
              <a:rPr lang="en-US" dirty="0" smtClean="0"/>
              <a:t>Open text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Check box (DOESN</a:t>
            </a:r>
            <a:r>
              <a:rPr lang="fr-FR" dirty="0">
                <a:solidFill>
                  <a:srgbClr val="FF0000"/>
                </a:solidFill>
              </a:rPr>
              <a:t>’</a:t>
            </a:r>
            <a:r>
              <a:rPr lang="en-US" dirty="0">
                <a:solidFill>
                  <a:srgbClr val="FF0000"/>
                </a:solidFill>
              </a:rPr>
              <a:t>T SHOW)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683000" y="958273"/>
            <a:ext cx="865909" cy="80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521364" y="1339273"/>
            <a:ext cx="1027546" cy="300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232727" y="2147455"/>
            <a:ext cx="1316182" cy="369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83001" y="2736273"/>
            <a:ext cx="865908" cy="138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521364" y="3267364"/>
            <a:ext cx="1027545" cy="92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21364" y="3798455"/>
            <a:ext cx="1027545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83000" y="4398818"/>
            <a:ext cx="865909" cy="981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83000" y="3798455"/>
            <a:ext cx="865909" cy="7723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548909" y="5387751"/>
            <a:ext cx="416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Takes you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dos </a:t>
            </a:r>
            <a:r>
              <a:rPr lang="en-US" dirty="0" err="1" smtClean="0">
                <a:solidFill>
                  <a:srgbClr val="000000"/>
                </a:solidFill>
              </a:rPr>
              <a:t>produtos</a:t>
            </a:r>
            <a:r>
              <a:rPr lang="en-US" dirty="0" smtClean="0">
                <a:solidFill>
                  <a:srgbClr val="000000"/>
                </a:solidFill>
              </a:rPr>
              <a:t> MAR Tab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3429001" y="5572417"/>
            <a:ext cx="1119908" cy="338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73765" y="1639455"/>
            <a:ext cx="828962" cy="2563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42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sta_dos_produtos_M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47005" y="100055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dos </a:t>
            </a:r>
            <a:r>
              <a:rPr lang="en-US" dirty="0" err="1" smtClean="0">
                <a:solidFill>
                  <a:srgbClr val="FF0000"/>
                </a:solidFill>
              </a:rPr>
              <a:t>produtos</a:t>
            </a:r>
            <a:r>
              <a:rPr lang="en-US" dirty="0" smtClean="0">
                <a:solidFill>
                  <a:srgbClr val="FF0000"/>
                </a:solidFill>
              </a:rPr>
              <a:t> MAR Tab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6435" y="2493818"/>
            <a:ext cx="3121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info from </a:t>
            </a:r>
            <a:r>
              <a:rPr lang="en-US" dirty="0" err="1" smtClean="0">
                <a:solidFill>
                  <a:srgbClr val="000000"/>
                </a:solidFill>
              </a:rPr>
              <a:t>Desenvolvimento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Fields in read only form</a:t>
            </a:r>
          </a:p>
          <a:p>
            <a:endParaRPr lang="en-US" dirty="0"/>
          </a:p>
        </p:txBody>
      </p:sp>
      <p:sp>
        <p:nvSpPr>
          <p:cNvPr id="6" name="Right Bracket 5"/>
          <p:cNvSpPr/>
          <p:nvPr/>
        </p:nvSpPr>
        <p:spPr>
          <a:xfrm>
            <a:off x="5245960" y="842817"/>
            <a:ext cx="88040" cy="308263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  <a:endCxn id="6" idx="2"/>
          </p:cNvCxnSpPr>
          <p:nvPr/>
        </p:nvCxnSpPr>
        <p:spPr>
          <a:xfrm flipH="1" flipV="1">
            <a:off x="5334000" y="2384136"/>
            <a:ext cx="422435" cy="571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137727" y="4398863"/>
            <a:ext cx="704273" cy="161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7727" y="4722075"/>
            <a:ext cx="704273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137727" y="5022257"/>
            <a:ext cx="704273" cy="115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756435" y="4398863"/>
            <a:ext cx="29189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Goes </a:t>
            </a:r>
            <a:r>
              <a:rPr lang="en-US" dirty="0">
                <a:solidFill>
                  <a:srgbClr val="000000"/>
                </a:solidFill>
              </a:rPr>
              <a:t>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Massa Tab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Goes </a:t>
            </a:r>
            <a:r>
              <a:rPr lang="en-US" dirty="0">
                <a:solidFill>
                  <a:srgbClr val="000000"/>
                </a:solidFill>
              </a:rPr>
              <a:t>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Tinta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Goes </a:t>
            </a:r>
            <a:r>
              <a:rPr lang="en-US" dirty="0">
                <a:solidFill>
                  <a:srgbClr val="000000"/>
                </a:solidFill>
              </a:rPr>
              <a:t>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Polimento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52435" y="842818"/>
            <a:ext cx="341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Takes you back to the </a:t>
            </a:r>
            <a:r>
              <a:rPr lang="en-US" dirty="0"/>
              <a:t>*</a:t>
            </a:r>
            <a:r>
              <a:rPr lang="en-US" dirty="0" err="1"/>
              <a:t>Desenvolvimento</a:t>
            </a:r>
            <a:r>
              <a:rPr lang="en-US" dirty="0"/>
              <a:t> </a:t>
            </a:r>
            <a:r>
              <a:rPr lang="en-US" dirty="0" smtClean="0"/>
              <a:t>MAR Tab with fields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filled in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 flipV="1">
            <a:off x="5264723" y="346365"/>
            <a:ext cx="587712" cy="958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56435" y="3722147"/>
            <a:ext cx="280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to PDF file uploaded 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Back end</a:t>
            </a:r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729182" y="4022223"/>
            <a:ext cx="20272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965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gend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66067" y="220526"/>
            <a:ext cx="1406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*Agenda Tab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23756" y="169724"/>
            <a:ext cx="491067" cy="211276"/>
          </a:xfrm>
          <a:prstGeom prst="rect">
            <a:avLst/>
          </a:prstGeom>
          <a:solidFill>
            <a:srgbClr val="F3AC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79466" y="2380059"/>
            <a:ext cx="339971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Pulls client follow up dates and information from</a:t>
            </a:r>
          </a:p>
          <a:p>
            <a:r>
              <a:rPr lang="en-US" sz="1200" dirty="0" smtClean="0"/>
              <a:t>Back end</a:t>
            </a:r>
          </a:p>
          <a:p>
            <a:endParaRPr lang="en-US" sz="1200" dirty="0"/>
          </a:p>
          <a:p>
            <a:r>
              <a:rPr lang="en-US" sz="1200" dirty="0" smtClean="0"/>
              <a:t>When clicked displays Client name address </a:t>
            </a:r>
          </a:p>
          <a:p>
            <a:r>
              <a:rPr lang="en-US" sz="1200" dirty="0" smtClean="0"/>
              <a:t>date and follow up description</a:t>
            </a:r>
          </a:p>
          <a:p>
            <a:endParaRPr lang="en-US" sz="1200" dirty="0"/>
          </a:p>
          <a:p>
            <a:r>
              <a:rPr lang="en-US" sz="1200" dirty="0" smtClean="0"/>
              <a:t>When not clicked displays client name, address and</a:t>
            </a:r>
          </a:p>
          <a:p>
            <a:r>
              <a:rPr lang="en-US" sz="1200" dirty="0" smtClean="0"/>
              <a:t>Date in a list</a:t>
            </a:r>
          </a:p>
          <a:p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" y="1765957"/>
            <a:ext cx="1971842" cy="20998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687681" y="1765957"/>
            <a:ext cx="1791786" cy="885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623756" y="1626425"/>
            <a:ext cx="855711" cy="10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320027" y="1626425"/>
            <a:ext cx="2159441" cy="1503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46079" y="3130311"/>
            <a:ext cx="7333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810232" y="3754146"/>
            <a:ext cx="1771424" cy="1526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320027" y="2651297"/>
            <a:ext cx="2261629" cy="1102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54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ita-DEC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8644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3201" y="63953"/>
            <a:ext cx="3030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Desenvolvimento</a:t>
            </a:r>
            <a:r>
              <a:rPr lang="en-US" dirty="0" smtClean="0">
                <a:solidFill>
                  <a:srgbClr val="FF0000"/>
                </a:solidFill>
              </a:rPr>
              <a:t> DECO Tab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6545" y="877455"/>
            <a:ext cx="282672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Dropdown from back end</a:t>
            </a:r>
          </a:p>
          <a:p>
            <a:endParaRPr lang="en-US" dirty="0"/>
          </a:p>
          <a:p>
            <a:r>
              <a:rPr lang="en-US" dirty="0" smtClean="0"/>
              <a:t>Open text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Check box (DOESN</a:t>
            </a:r>
            <a:r>
              <a:rPr lang="fr-FR" dirty="0">
                <a:solidFill>
                  <a:srgbClr val="FF0000"/>
                </a:solidFill>
              </a:rPr>
              <a:t>’</a:t>
            </a:r>
            <a:r>
              <a:rPr lang="en-US" dirty="0">
                <a:solidFill>
                  <a:srgbClr val="FF0000"/>
                </a:solidFill>
              </a:rPr>
              <a:t>T SHOW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683000" y="958273"/>
            <a:ext cx="865909" cy="80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21364" y="1639455"/>
            <a:ext cx="1027546" cy="334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232727" y="2147455"/>
            <a:ext cx="1316182" cy="369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83001" y="2736273"/>
            <a:ext cx="865908" cy="138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521364" y="3267364"/>
            <a:ext cx="1027545" cy="92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21364" y="3798455"/>
            <a:ext cx="1027545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83000" y="4398818"/>
            <a:ext cx="865909" cy="981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83000" y="3798455"/>
            <a:ext cx="865909" cy="7723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548909" y="5387751"/>
            <a:ext cx="423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Takes you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dos </a:t>
            </a:r>
            <a:r>
              <a:rPr lang="en-US" dirty="0" err="1" smtClean="0">
                <a:solidFill>
                  <a:srgbClr val="000000"/>
                </a:solidFill>
              </a:rPr>
              <a:t>produtos</a:t>
            </a:r>
            <a:r>
              <a:rPr lang="en-US" dirty="0" smtClean="0">
                <a:solidFill>
                  <a:srgbClr val="000000"/>
                </a:solidFill>
              </a:rPr>
              <a:t> DECO Tab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3429001" y="5572417"/>
            <a:ext cx="1119908" cy="338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21364" y="1385455"/>
            <a:ext cx="1027545" cy="25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004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sta_dos_produtos_DEC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47005" y="100055"/>
            <a:ext cx="3000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dos </a:t>
            </a:r>
            <a:r>
              <a:rPr lang="en-US" dirty="0" err="1" smtClean="0">
                <a:solidFill>
                  <a:srgbClr val="FF0000"/>
                </a:solidFill>
              </a:rPr>
              <a:t>produtos</a:t>
            </a:r>
            <a:r>
              <a:rPr lang="en-US" dirty="0" smtClean="0">
                <a:solidFill>
                  <a:srgbClr val="FF0000"/>
                </a:solidFill>
              </a:rPr>
              <a:t> DECO Tab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6435" y="2643909"/>
            <a:ext cx="3121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info from </a:t>
            </a:r>
            <a:r>
              <a:rPr lang="en-US" dirty="0" err="1" smtClean="0">
                <a:solidFill>
                  <a:srgbClr val="000000"/>
                </a:solidFill>
              </a:rPr>
              <a:t>Desenvolvimento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Fields in read only form</a:t>
            </a:r>
          </a:p>
          <a:p>
            <a:endParaRPr lang="en-US" dirty="0"/>
          </a:p>
        </p:txBody>
      </p:sp>
      <p:sp>
        <p:nvSpPr>
          <p:cNvPr id="6" name="Right Bracket 5"/>
          <p:cNvSpPr/>
          <p:nvPr/>
        </p:nvSpPr>
        <p:spPr>
          <a:xfrm>
            <a:off x="5245960" y="842817"/>
            <a:ext cx="88040" cy="308263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  <a:endCxn id="6" idx="2"/>
          </p:cNvCxnSpPr>
          <p:nvPr/>
        </p:nvCxnSpPr>
        <p:spPr>
          <a:xfrm flipH="1" flipV="1">
            <a:off x="5334000" y="2384136"/>
            <a:ext cx="422435" cy="721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137727" y="4410408"/>
            <a:ext cx="704273" cy="161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7727" y="4733620"/>
            <a:ext cx="704273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756435" y="4410408"/>
            <a:ext cx="2551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Goes </a:t>
            </a:r>
            <a:r>
              <a:rPr lang="en-US" dirty="0">
                <a:solidFill>
                  <a:srgbClr val="000000"/>
                </a:solidFill>
              </a:rPr>
              <a:t>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Massa Tab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Goes </a:t>
            </a:r>
            <a:r>
              <a:rPr lang="en-US" dirty="0">
                <a:solidFill>
                  <a:srgbClr val="000000"/>
                </a:solidFill>
              </a:rPr>
              <a:t>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Tinta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52435" y="842818"/>
            <a:ext cx="3291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Takes you back to the </a:t>
            </a:r>
            <a:r>
              <a:rPr lang="en-US" dirty="0"/>
              <a:t>*</a:t>
            </a:r>
            <a:r>
              <a:rPr lang="en-US" dirty="0" err="1"/>
              <a:t>Desenvolvimento</a:t>
            </a:r>
            <a:r>
              <a:rPr lang="en-US" dirty="0"/>
              <a:t> </a:t>
            </a:r>
            <a:r>
              <a:rPr lang="en-US" dirty="0" smtClean="0"/>
              <a:t>DECO Tab with fields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filled in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5264723" y="346365"/>
            <a:ext cx="587712" cy="958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56435" y="3722147"/>
            <a:ext cx="280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to PDF file uploaded 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Back end</a:t>
            </a:r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729182" y="4022223"/>
            <a:ext cx="20272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30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Visita-WOO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8644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3201" y="63953"/>
            <a:ext cx="3040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Desenvolvimento</a:t>
            </a:r>
            <a:r>
              <a:rPr lang="en-US" dirty="0" smtClean="0">
                <a:solidFill>
                  <a:srgbClr val="FF0000"/>
                </a:solidFill>
              </a:rPr>
              <a:t> WOOD Tab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6545" y="877455"/>
            <a:ext cx="282672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Dropdown from back end</a:t>
            </a:r>
          </a:p>
          <a:p>
            <a:endParaRPr lang="en-US" dirty="0"/>
          </a:p>
          <a:p>
            <a:r>
              <a:rPr lang="en-US" dirty="0" smtClean="0"/>
              <a:t>Open text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Check box (DOESN</a:t>
            </a:r>
            <a:r>
              <a:rPr lang="fr-FR" dirty="0">
                <a:solidFill>
                  <a:srgbClr val="FF0000"/>
                </a:solidFill>
              </a:rPr>
              <a:t>’</a:t>
            </a:r>
            <a:r>
              <a:rPr lang="en-US" dirty="0">
                <a:solidFill>
                  <a:srgbClr val="FF0000"/>
                </a:solidFill>
              </a:rPr>
              <a:t>T SHOW)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683000" y="958273"/>
            <a:ext cx="865909" cy="80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21364" y="1639455"/>
            <a:ext cx="1027546" cy="288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232727" y="2147455"/>
            <a:ext cx="1316182" cy="369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83001" y="2736273"/>
            <a:ext cx="865908" cy="138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521364" y="3267364"/>
            <a:ext cx="1027545" cy="92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21364" y="3798455"/>
            <a:ext cx="1027545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83000" y="4398818"/>
            <a:ext cx="865909" cy="981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83000" y="3798455"/>
            <a:ext cx="865909" cy="7723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548909" y="5387751"/>
            <a:ext cx="435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Takes you to *</a:t>
            </a:r>
            <a:r>
              <a:rPr lang="en-US" dirty="0" err="1" smtClean="0">
                <a:solidFill>
                  <a:srgbClr val="000000"/>
                </a:solidFill>
              </a:rPr>
              <a:t>Lista</a:t>
            </a:r>
            <a:r>
              <a:rPr lang="en-US" dirty="0" smtClean="0">
                <a:solidFill>
                  <a:srgbClr val="000000"/>
                </a:solidFill>
              </a:rPr>
              <a:t> dos </a:t>
            </a:r>
            <a:r>
              <a:rPr lang="en-US" dirty="0" err="1" smtClean="0">
                <a:solidFill>
                  <a:srgbClr val="000000"/>
                </a:solidFill>
              </a:rPr>
              <a:t>produtos</a:t>
            </a:r>
            <a:r>
              <a:rPr lang="en-US" dirty="0" smtClean="0">
                <a:solidFill>
                  <a:srgbClr val="000000"/>
                </a:solidFill>
              </a:rPr>
              <a:t> WOOD Tab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3429001" y="5572417"/>
            <a:ext cx="1119908" cy="338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521364" y="1339273"/>
            <a:ext cx="1027546" cy="300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845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sta_dos_produtos_W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47005" y="100055"/>
            <a:ext cx="31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dos </a:t>
            </a:r>
            <a:r>
              <a:rPr lang="en-US" dirty="0" err="1" smtClean="0">
                <a:solidFill>
                  <a:srgbClr val="FF0000"/>
                </a:solidFill>
              </a:rPr>
              <a:t>produtos</a:t>
            </a:r>
            <a:r>
              <a:rPr lang="en-US" dirty="0" smtClean="0">
                <a:solidFill>
                  <a:srgbClr val="FF0000"/>
                </a:solidFill>
              </a:rPr>
              <a:t> WOOD Tab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5440" y="2574636"/>
            <a:ext cx="3121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info from </a:t>
            </a:r>
            <a:r>
              <a:rPr lang="en-US" dirty="0" err="1" smtClean="0">
                <a:solidFill>
                  <a:srgbClr val="000000"/>
                </a:solidFill>
              </a:rPr>
              <a:t>Desenvolvimento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Fields in read only form</a:t>
            </a:r>
          </a:p>
          <a:p>
            <a:endParaRPr lang="en-US" dirty="0"/>
          </a:p>
        </p:txBody>
      </p:sp>
      <p:sp>
        <p:nvSpPr>
          <p:cNvPr id="6" name="Right Bracket 5"/>
          <p:cNvSpPr/>
          <p:nvPr/>
        </p:nvSpPr>
        <p:spPr>
          <a:xfrm>
            <a:off x="5245960" y="842818"/>
            <a:ext cx="88040" cy="305954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  <a:endCxn id="6" idx="2"/>
          </p:cNvCxnSpPr>
          <p:nvPr/>
        </p:nvCxnSpPr>
        <p:spPr>
          <a:xfrm flipH="1" flipV="1">
            <a:off x="5334000" y="2372591"/>
            <a:ext cx="391440" cy="663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137727" y="4410408"/>
            <a:ext cx="704273" cy="161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7727" y="4733620"/>
            <a:ext cx="704273" cy="16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137727" y="5033802"/>
            <a:ext cx="704273" cy="115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756435" y="4410408"/>
            <a:ext cx="29189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Goes </a:t>
            </a:r>
            <a:r>
              <a:rPr lang="en-US" dirty="0">
                <a:solidFill>
                  <a:srgbClr val="000000"/>
                </a:solidFill>
              </a:rPr>
              <a:t>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Tinta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Verniz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</a:p>
          <a:p>
            <a:r>
              <a:rPr lang="en-US" dirty="0">
                <a:solidFill>
                  <a:srgbClr val="000000"/>
                </a:solidFill>
              </a:rPr>
              <a:t>Goes to *</a:t>
            </a:r>
            <a:r>
              <a:rPr lang="en-US" dirty="0" err="1">
                <a:solidFill>
                  <a:srgbClr val="000000"/>
                </a:solidFill>
              </a:rPr>
              <a:t>Lista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Polimento</a:t>
            </a:r>
            <a:r>
              <a:rPr lang="en-US" dirty="0" smtClean="0">
                <a:solidFill>
                  <a:srgbClr val="000000"/>
                </a:solidFill>
              </a:rPr>
              <a:t> Tab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52435" y="842818"/>
            <a:ext cx="341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Takes you back to the </a:t>
            </a:r>
            <a:r>
              <a:rPr lang="en-US" dirty="0"/>
              <a:t>*</a:t>
            </a:r>
            <a:r>
              <a:rPr lang="en-US" dirty="0" err="1"/>
              <a:t>Desenvolvimento</a:t>
            </a:r>
            <a:r>
              <a:rPr lang="en-US" dirty="0"/>
              <a:t> </a:t>
            </a:r>
            <a:r>
              <a:rPr lang="en-US" dirty="0" smtClean="0"/>
              <a:t>WOOD Tab with fields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filled in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5264723" y="346365"/>
            <a:ext cx="587712" cy="958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56435" y="3722147"/>
            <a:ext cx="280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to PDF file uploaded 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Back end</a:t>
            </a:r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729182" y="4022223"/>
            <a:ext cx="20272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1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47005" y="100055"/>
            <a:ext cx="2355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Chapa metal Tab</a:t>
            </a:r>
          </a:p>
        </p:txBody>
      </p:sp>
      <p:pic>
        <p:nvPicPr>
          <p:cNvPr id="7" name="Picture 6" descr="Lista_chapa_met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</a:t>
            </a:r>
            <a:r>
              <a:rPr lang="en-US" sz="1600" dirty="0"/>
              <a:t>*</a:t>
            </a:r>
            <a:r>
              <a:rPr lang="en-US" sz="1600" dirty="0" err="1"/>
              <a:t>Lista</a:t>
            </a:r>
            <a:r>
              <a:rPr lang="en-US" sz="1600" dirty="0"/>
              <a:t> Chapa metal </a:t>
            </a:r>
            <a:r>
              <a:rPr lang="en-US" sz="1600" dirty="0" err="1" smtClean="0"/>
              <a:t>Editar</a:t>
            </a:r>
            <a:r>
              <a:rPr lang="en-US" sz="1600" dirty="0" smtClean="0"/>
              <a:t> 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240740" y="1439140"/>
            <a:ext cx="390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*Chapa </a:t>
            </a:r>
            <a:r>
              <a:rPr lang="en-US" sz="1600" dirty="0"/>
              <a:t>metal </a:t>
            </a:r>
            <a:r>
              <a:rPr lang="en-US" sz="1600" dirty="0" smtClean="0"/>
              <a:t>Tab with data </a:t>
            </a:r>
          </a:p>
          <a:p>
            <a:r>
              <a:rPr lang="en-US" sz="1600" dirty="0" err="1" smtClean="0"/>
              <a:t>Autofilled</a:t>
            </a:r>
            <a:r>
              <a:rPr lang="en-US" sz="1600" dirty="0" smtClean="0"/>
              <a:t> with data from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*Chapa </a:t>
            </a:r>
            <a:r>
              <a:rPr lang="en-US" sz="1600" dirty="0"/>
              <a:t>metal </a:t>
            </a:r>
            <a:r>
              <a:rPr lang="en-US" sz="1600" dirty="0" smtClean="0"/>
              <a:t>Tab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606636" y="1316182"/>
            <a:ext cx="786504" cy="300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288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47005" y="100055"/>
            <a:ext cx="2965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Chapa metal </a:t>
            </a:r>
            <a:r>
              <a:rPr lang="en-US" dirty="0" err="1" smtClean="0">
                <a:solidFill>
                  <a:srgbClr val="FF0000"/>
                </a:solidFill>
              </a:rPr>
              <a:t>editar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pic>
        <p:nvPicPr>
          <p:cNvPr id="3" name="Picture 2" descr="Lista_chapa_metal_edi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</a:t>
            </a:r>
            <a:r>
              <a:rPr lang="en-US" sz="1600" dirty="0"/>
              <a:t>*</a:t>
            </a:r>
            <a:r>
              <a:rPr lang="en-US" sz="1600" dirty="0" err="1"/>
              <a:t>Lista</a:t>
            </a:r>
            <a:r>
              <a:rPr lang="en-US" sz="1600" dirty="0"/>
              <a:t> Chapa </a:t>
            </a:r>
            <a:r>
              <a:rPr lang="en-US" sz="1600" dirty="0" smtClean="0"/>
              <a:t>metal 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*Chapa </a:t>
            </a:r>
            <a:r>
              <a:rPr lang="en-US" sz="1600" dirty="0"/>
              <a:t>metal </a:t>
            </a:r>
            <a:r>
              <a:rPr lang="en-US" sz="1600" dirty="0" smtClean="0"/>
              <a:t>Tab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40740" y="1439140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Deletes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04273" y="1616364"/>
            <a:ext cx="468886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72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47005" y="100055"/>
            <a:ext cx="1875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*Chapa metal Tab</a:t>
            </a:r>
          </a:p>
        </p:txBody>
      </p:sp>
      <p:pic>
        <p:nvPicPr>
          <p:cNvPr id="6" name="Picture 5" descr="chapa_met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34182" y="1189182"/>
            <a:ext cx="25848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 down from backend</a:t>
            </a:r>
          </a:p>
          <a:p>
            <a:endParaRPr lang="en-US" dirty="0" smtClean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 smtClean="0"/>
          </a:p>
          <a:p>
            <a:r>
              <a:rPr lang="en-US" dirty="0" smtClean="0"/>
              <a:t>Drop down from backend</a:t>
            </a:r>
          </a:p>
          <a:p>
            <a:endParaRPr lang="en-US" dirty="0" smtClean="0"/>
          </a:p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Adds product to list and </a:t>
            </a:r>
          </a:p>
          <a:p>
            <a:r>
              <a:rPr lang="en-US" dirty="0" smtClean="0"/>
              <a:t>Clears fields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114636" y="1270000"/>
            <a:ext cx="623455" cy="115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114636" y="1708727"/>
            <a:ext cx="623455" cy="265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033818" y="2101273"/>
            <a:ext cx="704273" cy="346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302000" y="2574636"/>
            <a:ext cx="2436091" cy="450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114636" y="2574636"/>
            <a:ext cx="623455" cy="450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7" idx="2"/>
          </p:cNvCxnSpPr>
          <p:nvPr/>
        </p:nvCxnSpPr>
        <p:spPr>
          <a:xfrm flipH="1" flipV="1">
            <a:off x="5286459" y="3365500"/>
            <a:ext cx="451632" cy="248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>
            <a:off x="5240740" y="2736273"/>
            <a:ext cx="45719" cy="1258454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1558636" y="2736273"/>
            <a:ext cx="4179455" cy="143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209636" y="4167909"/>
            <a:ext cx="2528455" cy="184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6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47005" y="100055"/>
            <a:ext cx="218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E-coat/KTL Tab</a:t>
            </a:r>
          </a:p>
        </p:txBody>
      </p:sp>
      <p:pic>
        <p:nvPicPr>
          <p:cNvPr id="6" name="Picture 5" descr="Lista_e_co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</a:t>
            </a:r>
            <a:r>
              <a:rPr lang="en-US" sz="1600" dirty="0"/>
              <a:t>*</a:t>
            </a:r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00"/>
                </a:solidFill>
              </a:rPr>
              <a:t>E-coat/KTL </a:t>
            </a:r>
            <a:r>
              <a:rPr lang="en-US" sz="1600" dirty="0" err="1" smtClean="0"/>
              <a:t>Editar</a:t>
            </a:r>
            <a:r>
              <a:rPr lang="en-US" sz="1600" dirty="0" smtClean="0"/>
              <a:t> 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240740" y="1439140"/>
            <a:ext cx="39032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>
                <a:solidFill>
                  <a:srgbClr val="000000"/>
                </a:solidFill>
              </a:rPr>
              <a:t>E-coat/KTL </a:t>
            </a:r>
            <a:r>
              <a:rPr lang="en-US" sz="1600" dirty="0" smtClean="0"/>
              <a:t>Tab with data </a:t>
            </a:r>
          </a:p>
          <a:p>
            <a:r>
              <a:rPr lang="en-US" sz="1600" dirty="0" err="1" smtClean="0"/>
              <a:t>Autofilled</a:t>
            </a:r>
            <a:r>
              <a:rPr lang="en-US" sz="1600" dirty="0" smtClean="0"/>
              <a:t> with data from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>
                <a:solidFill>
                  <a:srgbClr val="000000"/>
                </a:solidFill>
              </a:rPr>
              <a:t>E-coat/KTL </a:t>
            </a:r>
            <a:r>
              <a:rPr lang="en-US" sz="1600" dirty="0" smtClean="0"/>
              <a:t>Tab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06636" y="1316182"/>
            <a:ext cx="786504" cy="300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400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47005" y="100055"/>
            <a:ext cx="2793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E-coat/KTL </a:t>
            </a:r>
            <a:r>
              <a:rPr lang="en-US" dirty="0" err="1" smtClean="0">
                <a:solidFill>
                  <a:srgbClr val="FF0000"/>
                </a:solidFill>
              </a:rPr>
              <a:t>Editar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pic>
        <p:nvPicPr>
          <p:cNvPr id="7" name="Picture 6" descr="Lista_ecoatKTL_edi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</a:t>
            </a:r>
            <a:r>
              <a:rPr lang="en-US" sz="1600" dirty="0"/>
              <a:t>*</a:t>
            </a:r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00"/>
                </a:solidFill>
              </a:rPr>
              <a:t>E-coat/KTL </a:t>
            </a:r>
            <a:r>
              <a:rPr lang="en-US" sz="1600" dirty="0" smtClean="0"/>
              <a:t>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>
                <a:solidFill>
                  <a:srgbClr val="000000"/>
                </a:solidFill>
              </a:rPr>
              <a:t>E-coat/KTL </a:t>
            </a:r>
            <a:r>
              <a:rPr lang="en-US" sz="1600" dirty="0" smtClean="0"/>
              <a:t>Tab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0740" y="1439140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Deletes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04273" y="1616364"/>
            <a:ext cx="468886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659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_co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2612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1705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*E-coat/KTL Tab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4182" y="1189182"/>
            <a:ext cx="25848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Drop down from backend</a:t>
            </a:r>
          </a:p>
          <a:p>
            <a:endParaRPr lang="en-US" dirty="0" smtClean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 smtClean="0"/>
          </a:p>
          <a:p>
            <a:r>
              <a:rPr lang="en-US" dirty="0" smtClean="0"/>
              <a:t>Drop down from backend</a:t>
            </a:r>
          </a:p>
          <a:p>
            <a:endParaRPr lang="en-US" dirty="0" smtClean="0"/>
          </a:p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Adds product to list and </a:t>
            </a:r>
          </a:p>
          <a:p>
            <a:r>
              <a:rPr lang="en-US" dirty="0" smtClean="0"/>
              <a:t>Clears fields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544455" y="842818"/>
            <a:ext cx="2193637" cy="542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544455" y="1477818"/>
            <a:ext cx="2193637" cy="496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544455" y="1720273"/>
            <a:ext cx="2193637" cy="7273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544455" y="2055091"/>
            <a:ext cx="2193637" cy="969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3" idx="2"/>
          </p:cNvCxnSpPr>
          <p:nvPr/>
        </p:nvCxnSpPr>
        <p:spPr>
          <a:xfrm flipH="1" flipV="1">
            <a:off x="3671842" y="2840182"/>
            <a:ext cx="1962340" cy="1270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ket 12"/>
          <p:cNvSpPr/>
          <p:nvPr/>
        </p:nvSpPr>
        <p:spPr>
          <a:xfrm>
            <a:off x="3626123" y="2447637"/>
            <a:ext cx="45719" cy="78509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544455" y="1108364"/>
            <a:ext cx="2193637" cy="2770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286000" y="2343727"/>
            <a:ext cx="3452092" cy="118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544455" y="2343727"/>
            <a:ext cx="2193637" cy="118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754909" y="3694545"/>
            <a:ext cx="3983183" cy="1004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704273" y="1881909"/>
            <a:ext cx="5033819" cy="2817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3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storico_visit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1005" y="121987"/>
            <a:ext cx="248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Histórico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Visitas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79467" y="2380059"/>
            <a:ext cx="3664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Pulls Visit history from backend “Date, client, visit type”</a:t>
            </a:r>
          </a:p>
          <a:p>
            <a:endParaRPr lang="en-US" sz="1200" dirty="0"/>
          </a:p>
          <a:p>
            <a:r>
              <a:rPr lang="en-US" sz="1200" dirty="0" smtClean="0"/>
              <a:t>When clicked takes you to *</a:t>
            </a:r>
            <a:r>
              <a:rPr lang="en-US" sz="1200" dirty="0" err="1" smtClean="0"/>
              <a:t>Detalhes</a:t>
            </a:r>
            <a:r>
              <a:rPr lang="en-US" sz="1200" dirty="0" smtClean="0"/>
              <a:t> de </a:t>
            </a:r>
            <a:r>
              <a:rPr lang="en-US" sz="1200" dirty="0" err="1" smtClean="0"/>
              <a:t>Visitas</a:t>
            </a:r>
            <a:r>
              <a:rPr lang="en-US" sz="1200" dirty="0" smtClean="0"/>
              <a:t> </a:t>
            </a:r>
            <a:r>
              <a:rPr lang="en-US" sz="1200" i="1" u="sng" dirty="0" smtClean="0"/>
              <a:t>type</a:t>
            </a:r>
            <a:r>
              <a:rPr lang="en-US" sz="1200" dirty="0" smtClean="0"/>
              <a:t> tab (this Tab displays varies based on type of visit)</a:t>
            </a:r>
          </a:p>
          <a:p>
            <a:r>
              <a:rPr lang="en-US" sz="1200" dirty="0" smtClean="0"/>
              <a:t> </a:t>
            </a:r>
          </a:p>
          <a:p>
            <a:r>
              <a:rPr lang="en-US" sz="1200" dirty="0" smtClean="0"/>
              <a:t>Displays date, client name, and visit type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" y="1765957"/>
            <a:ext cx="1971842" cy="209980"/>
          </a:xfrm>
          <a:prstGeom prst="rect">
            <a:avLst/>
          </a:prstGeom>
        </p:spPr>
      </p:pic>
      <p:sp>
        <p:nvSpPr>
          <p:cNvPr id="2" name="Right Bracket 1"/>
          <p:cNvSpPr/>
          <p:nvPr/>
        </p:nvSpPr>
        <p:spPr>
          <a:xfrm>
            <a:off x="5245960" y="1069430"/>
            <a:ext cx="79452" cy="2406218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2" idx="2"/>
          </p:cNvCxnSpPr>
          <p:nvPr/>
        </p:nvCxnSpPr>
        <p:spPr>
          <a:xfrm flipH="1" flipV="1">
            <a:off x="5325412" y="2272539"/>
            <a:ext cx="319032" cy="245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242040" y="1347928"/>
            <a:ext cx="2402404" cy="1704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107080" y="3230195"/>
            <a:ext cx="2537364" cy="147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900310" y="4193666"/>
            <a:ext cx="195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Detalhes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Visitas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78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47005" y="100055"/>
            <a:ext cx="1723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MassaTab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5" name="Picture 4" descr="Lista_mas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</a:t>
            </a:r>
            <a:r>
              <a:rPr lang="en-US" sz="1600" dirty="0"/>
              <a:t>*</a:t>
            </a:r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 smtClean="0"/>
              <a:t>Massa </a:t>
            </a:r>
            <a:r>
              <a:rPr lang="en-US" sz="1600" dirty="0" err="1" smtClean="0"/>
              <a:t>Editar</a:t>
            </a:r>
            <a:r>
              <a:rPr lang="en-US" sz="1600" dirty="0" smtClean="0"/>
              <a:t> 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240740" y="1439140"/>
            <a:ext cx="390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/>
              <a:t>Massa </a:t>
            </a:r>
            <a:r>
              <a:rPr lang="en-US" sz="1600" dirty="0" smtClean="0"/>
              <a:t>Tab with data </a:t>
            </a:r>
          </a:p>
          <a:p>
            <a:r>
              <a:rPr lang="en-US" sz="1600" dirty="0" err="1" smtClean="0"/>
              <a:t>Autofilled</a:t>
            </a:r>
            <a:r>
              <a:rPr lang="en-US" sz="1600" dirty="0" smtClean="0"/>
              <a:t> with data from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/>
              <a:t>Massa </a:t>
            </a:r>
            <a:r>
              <a:rPr lang="en-US" sz="1600" dirty="0" smtClean="0"/>
              <a:t>Tab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606636" y="1316182"/>
            <a:ext cx="786504" cy="300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760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a_massa_edi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2383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Massa </a:t>
            </a:r>
            <a:r>
              <a:rPr lang="en-US" dirty="0" err="1" smtClean="0">
                <a:solidFill>
                  <a:srgbClr val="FF0000"/>
                </a:solidFill>
              </a:rPr>
              <a:t>Editar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 err="1" smtClean="0"/>
              <a:t>lista</a:t>
            </a:r>
            <a:r>
              <a:rPr lang="en-US" sz="1600" dirty="0" smtClean="0"/>
              <a:t> Massa 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/>
              <a:t>Massa </a:t>
            </a:r>
            <a:r>
              <a:rPr lang="en-US" sz="1600" dirty="0" smtClean="0"/>
              <a:t>Tab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0740" y="1439140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Deletes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04273" y="1616364"/>
            <a:ext cx="468886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414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129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*Massa Tab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4182" y="1189182"/>
            <a:ext cx="25848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 down from backend</a:t>
            </a:r>
          </a:p>
          <a:p>
            <a:endParaRPr lang="en-US" dirty="0" smtClean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 smtClean="0"/>
          </a:p>
          <a:p>
            <a:r>
              <a:rPr lang="en-US" dirty="0" smtClean="0"/>
              <a:t>Drop down from backend</a:t>
            </a:r>
          </a:p>
          <a:p>
            <a:endParaRPr lang="en-US" dirty="0" smtClean="0"/>
          </a:p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Adds product to list and </a:t>
            </a:r>
          </a:p>
          <a:p>
            <a:r>
              <a:rPr lang="en-US" dirty="0" smtClean="0"/>
              <a:t>Clears fields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14636" y="1189182"/>
            <a:ext cx="623456" cy="196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114636" y="1385456"/>
            <a:ext cx="623456" cy="150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114636" y="1939636"/>
            <a:ext cx="6234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302000" y="2736273"/>
            <a:ext cx="2436092" cy="288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114636" y="2355273"/>
            <a:ext cx="623456" cy="115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3" idx="2"/>
          </p:cNvCxnSpPr>
          <p:nvPr/>
        </p:nvCxnSpPr>
        <p:spPr>
          <a:xfrm flipH="1">
            <a:off x="5286459" y="3596400"/>
            <a:ext cx="4516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ket 12"/>
          <p:cNvSpPr/>
          <p:nvPr/>
        </p:nvSpPr>
        <p:spPr>
          <a:xfrm>
            <a:off x="5240740" y="2967173"/>
            <a:ext cx="45719" cy="1258454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639455" y="2736273"/>
            <a:ext cx="4098637" cy="143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209636" y="4167909"/>
            <a:ext cx="2528456" cy="437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5114636" y="2736273"/>
            <a:ext cx="623456" cy="288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579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47005" y="100055"/>
            <a:ext cx="180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Primer Tab</a:t>
            </a:r>
          </a:p>
        </p:txBody>
      </p:sp>
      <p:pic>
        <p:nvPicPr>
          <p:cNvPr id="5" name="Picture 4" descr="Lista_Prim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</a:t>
            </a:r>
            <a:r>
              <a:rPr lang="en-US" sz="1600" dirty="0"/>
              <a:t>*</a:t>
            </a:r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 smtClean="0"/>
              <a:t>Primer </a:t>
            </a:r>
            <a:r>
              <a:rPr lang="en-US" sz="1600" dirty="0" err="1" smtClean="0"/>
              <a:t>Editar</a:t>
            </a:r>
            <a:r>
              <a:rPr lang="en-US" sz="1600" dirty="0" smtClean="0"/>
              <a:t> 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240740" y="1439140"/>
            <a:ext cx="390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/>
              <a:t>Primer</a:t>
            </a:r>
            <a:r>
              <a:rPr lang="en-US" sz="1600" dirty="0" smtClean="0"/>
              <a:t> Tab with data </a:t>
            </a:r>
          </a:p>
          <a:p>
            <a:r>
              <a:rPr lang="en-US" sz="1600" dirty="0" err="1" smtClean="0"/>
              <a:t>Autofilled</a:t>
            </a:r>
            <a:r>
              <a:rPr lang="en-US" sz="1600" dirty="0" smtClean="0"/>
              <a:t> with data from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*Primer Tab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606636" y="1316182"/>
            <a:ext cx="786504" cy="300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9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47005" y="100055"/>
            <a:ext cx="2416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Primer </a:t>
            </a:r>
            <a:r>
              <a:rPr lang="en-US" dirty="0" err="1" smtClean="0">
                <a:solidFill>
                  <a:srgbClr val="FF0000"/>
                </a:solidFill>
              </a:rPr>
              <a:t>Editar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pic>
        <p:nvPicPr>
          <p:cNvPr id="6" name="Picture 5" descr="Lista_PRIMER_edi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 err="1" smtClean="0"/>
              <a:t>lista</a:t>
            </a:r>
            <a:r>
              <a:rPr lang="en-US" sz="1600" dirty="0" smtClean="0"/>
              <a:t> Primer 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*Primer Tab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0740" y="1439140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Deletes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04273" y="1616364"/>
            <a:ext cx="468886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655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47005" y="100055"/>
            <a:ext cx="1328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*Primer Tab</a:t>
            </a:r>
          </a:p>
        </p:txBody>
      </p:sp>
      <p:pic>
        <p:nvPicPr>
          <p:cNvPr id="5" name="Picture 4" descr="prim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4182" y="1189182"/>
            <a:ext cx="25848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Drop down from backend</a:t>
            </a:r>
          </a:p>
          <a:p>
            <a:endParaRPr lang="en-US" dirty="0" smtClean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 smtClean="0"/>
          </a:p>
          <a:p>
            <a:r>
              <a:rPr lang="en-US" dirty="0" smtClean="0"/>
              <a:t>Drop down from backend</a:t>
            </a:r>
          </a:p>
          <a:p>
            <a:endParaRPr lang="en-US" dirty="0" smtClean="0"/>
          </a:p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Adds product to list and </a:t>
            </a:r>
          </a:p>
          <a:p>
            <a:r>
              <a:rPr lang="en-US" dirty="0" smtClean="0"/>
              <a:t>Clears fields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26182" y="1189182"/>
            <a:ext cx="611912" cy="196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126182" y="1974274"/>
            <a:ext cx="611912" cy="808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126182" y="2447637"/>
            <a:ext cx="6119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126182" y="2921000"/>
            <a:ext cx="611912" cy="103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368636" y="4006273"/>
            <a:ext cx="265546" cy="103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ket 11"/>
          <p:cNvSpPr/>
          <p:nvPr/>
        </p:nvSpPr>
        <p:spPr>
          <a:xfrm>
            <a:off x="5257893" y="3532909"/>
            <a:ext cx="110743" cy="1316181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126182" y="1385456"/>
            <a:ext cx="611912" cy="184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302000" y="3429000"/>
            <a:ext cx="2436092" cy="103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126182" y="3348182"/>
            <a:ext cx="611912" cy="184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163455" y="4699001"/>
            <a:ext cx="2574638" cy="460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339273" y="2770909"/>
            <a:ext cx="4398820" cy="19280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57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a_tin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1651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Tinta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</a:t>
            </a:r>
            <a:r>
              <a:rPr lang="en-US" sz="1600" dirty="0"/>
              <a:t>*</a:t>
            </a:r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 err="1" smtClean="0"/>
              <a:t>Tinta</a:t>
            </a:r>
            <a:r>
              <a:rPr lang="en-US" sz="1600" dirty="0" smtClean="0"/>
              <a:t> </a:t>
            </a:r>
            <a:r>
              <a:rPr lang="en-US" sz="1600" dirty="0" err="1" smtClean="0"/>
              <a:t>Editar</a:t>
            </a:r>
            <a:r>
              <a:rPr lang="en-US" sz="1600" dirty="0" smtClean="0"/>
              <a:t> 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240740" y="1439140"/>
            <a:ext cx="390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 err="1"/>
              <a:t>Tinta</a:t>
            </a:r>
            <a:r>
              <a:rPr lang="en-US" sz="1600" dirty="0" smtClean="0"/>
              <a:t> Tab with data </a:t>
            </a:r>
          </a:p>
          <a:p>
            <a:r>
              <a:rPr lang="en-US" sz="1600" dirty="0" err="1" smtClean="0"/>
              <a:t>Autofilled</a:t>
            </a:r>
            <a:r>
              <a:rPr lang="en-US" sz="1600" dirty="0" smtClean="0"/>
              <a:t> with data from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 err="1"/>
              <a:t>Tinta</a:t>
            </a:r>
            <a:r>
              <a:rPr lang="en-US" sz="1600" dirty="0" smtClean="0"/>
              <a:t> Tab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606636" y="1316182"/>
            <a:ext cx="786504" cy="300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609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a_tinta_edi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2258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Tinta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Editar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 err="1"/>
              <a:t>Tinta</a:t>
            </a:r>
            <a:r>
              <a:rPr lang="en-US" sz="1600" dirty="0" smtClean="0"/>
              <a:t> metal 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 err="1"/>
              <a:t>Tinta</a:t>
            </a:r>
            <a:r>
              <a:rPr lang="en-US" sz="1600" dirty="0" smtClean="0"/>
              <a:t> Tab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0740" y="1439140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Deletes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04273" y="1616364"/>
            <a:ext cx="468886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76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n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1170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Tinta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4182" y="1189182"/>
            <a:ext cx="242649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/>
          </a:p>
          <a:p>
            <a:r>
              <a:rPr lang="en-US" dirty="0" smtClean="0"/>
              <a:t>Adds product to list and </a:t>
            </a:r>
          </a:p>
          <a:p>
            <a:r>
              <a:rPr lang="en-US" dirty="0" smtClean="0"/>
              <a:t>Clears fields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26182" y="1189182"/>
            <a:ext cx="611912" cy="196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126182" y="1385456"/>
            <a:ext cx="611912" cy="184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H="1">
            <a:off x="5126182" y="1939636"/>
            <a:ext cx="611912" cy="115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17273" y="2505364"/>
            <a:ext cx="2620821" cy="334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27909" y="2505364"/>
            <a:ext cx="4110185" cy="230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534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a_Vern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176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Verniz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</a:t>
            </a:r>
            <a:r>
              <a:rPr lang="en-US" sz="1600" dirty="0"/>
              <a:t>*</a:t>
            </a:r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 err="1" smtClean="0"/>
              <a:t>Verniz</a:t>
            </a:r>
            <a:r>
              <a:rPr lang="en-US" sz="1600" dirty="0" smtClean="0"/>
              <a:t> </a:t>
            </a:r>
            <a:r>
              <a:rPr lang="en-US" sz="1600" dirty="0" err="1" smtClean="0"/>
              <a:t>Editar</a:t>
            </a:r>
            <a:r>
              <a:rPr lang="en-US" sz="1600" dirty="0" smtClean="0"/>
              <a:t> 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240740" y="1439140"/>
            <a:ext cx="3903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 err="1"/>
              <a:t>Verniz</a:t>
            </a:r>
            <a:r>
              <a:rPr lang="en-US" sz="1600" dirty="0" smtClean="0"/>
              <a:t> Tab with data </a:t>
            </a:r>
          </a:p>
          <a:p>
            <a:r>
              <a:rPr lang="en-US" sz="1600" dirty="0" err="1" smtClean="0"/>
              <a:t>Autofilled</a:t>
            </a:r>
            <a:r>
              <a:rPr lang="en-US" sz="1600" dirty="0" smtClean="0"/>
              <a:t> with data from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 err="1"/>
              <a:t>Verniz</a:t>
            </a:r>
            <a:r>
              <a:rPr lang="en-US" sz="1600" dirty="0" smtClean="0"/>
              <a:t> Tab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606636" y="1316182"/>
            <a:ext cx="786504" cy="300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4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89370" y="188855"/>
            <a:ext cx="352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Detalhes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Visitas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Prospectar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5960" y="1739306"/>
            <a:ext cx="379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only, all fields are filled from</a:t>
            </a:r>
          </a:p>
          <a:p>
            <a:r>
              <a:rPr lang="en-US" dirty="0" smtClean="0"/>
              <a:t>Back end database based on what was </a:t>
            </a:r>
          </a:p>
          <a:p>
            <a:r>
              <a:rPr lang="en-US" dirty="0" smtClean="0"/>
              <a:t>Filled in on the *</a:t>
            </a:r>
            <a:r>
              <a:rPr lang="en-US" dirty="0" err="1"/>
              <a:t>P</a:t>
            </a:r>
            <a:r>
              <a:rPr lang="en-US" dirty="0" err="1" smtClean="0"/>
              <a:t>rospectar</a:t>
            </a:r>
            <a:r>
              <a:rPr lang="en-US" dirty="0" smtClean="0"/>
              <a:t> tab</a:t>
            </a:r>
            <a:endParaRPr lang="en-US" dirty="0"/>
          </a:p>
        </p:txBody>
      </p:sp>
      <p:pic>
        <p:nvPicPr>
          <p:cNvPr id="2" name="Picture 1" descr="Detalhes-de-Visitas-Prospec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47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a_Verniz_edit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2375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Verniz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Editar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0741" y="854364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 err="1" smtClean="0"/>
              <a:t>Lista</a:t>
            </a:r>
            <a:r>
              <a:rPr lang="en-US" sz="1600" dirty="0" smtClean="0"/>
              <a:t> </a:t>
            </a:r>
            <a:r>
              <a:rPr lang="en-US" sz="1600" dirty="0" err="1"/>
              <a:t>Verniz</a:t>
            </a:r>
            <a:r>
              <a:rPr lang="en-US" sz="1600" dirty="0" smtClean="0"/>
              <a:t> Tab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033818" y="346364"/>
            <a:ext cx="359322" cy="658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3140" y="2270137"/>
            <a:ext cx="390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 err="1"/>
              <a:t>Verniz</a:t>
            </a:r>
            <a:r>
              <a:rPr lang="en-US" sz="1600" dirty="0" smtClean="0"/>
              <a:t> Tab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558636" y="2482273"/>
            <a:ext cx="397163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40740" y="1439140"/>
            <a:ext cx="3903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Deletes product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04273" y="1616364"/>
            <a:ext cx="4688867" cy="542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62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rn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128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Verniz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4182" y="1189182"/>
            <a:ext cx="25848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Drop down from backend</a:t>
            </a:r>
          </a:p>
          <a:p>
            <a:endParaRPr lang="en-US" dirty="0" smtClean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 smtClean="0"/>
              <a:t>Radio button</a:t>
            </a:r>
          </a:p>
          <a:p>
            <a:endParaRPr lang="en-US" dirty="0" smtClean="0"/>
          </a:p>
          <a:p>
            <a:r>
              <a:rPr lang="en-US" dirty="0" smtClean="0"/>
              <a:t>Drop down from backend</a:t>
            </a:r>
          </a:p>
          <a:p>
            <a:endParaRPr lang="en-US" dirty="0" smtClean="0"/>
          </a:p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Adds product to list and </a:t>
            </a:r>
          </a:p>
          <a:p>
            <a:r>
              <a:rPr lang="en-US" dirty="0" smtClean="0"/>
              <a:t>Clears fields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26182" y="1189182"/>
            <a:ext cx="611912" cy="196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126182" y="1974274"/>
            <a:ext cx="611912" cy="808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126182" y="2447637"/>
            <a:ext cx="6119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126182" y="2921000"/>
            <a:ext cx="611912" cy="103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368636" y="4006273"/>
            <a:ext cx="265546" cy="103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ket 11"/>
          <p:cNvSpPr/>
          <p:nvPr/>
        </p:nvSpPr>
        <p:spPr>
          <a:xfrm>
            <a:off x="5257893" y="3532909"/>
            <a:ext cx="110743" cy="1316181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126182" y="1385456"/>
            <a:ext cx="611912" cy="184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302000" y="3429000"/>
            <a:ext cx="2436092" cy="103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126182" y="3348182"/>
            <a:ext cx="611912" cy="184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163455" y="4699001"/>
            <a:ext cx="2574638" cy="460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339273" y="2770909"/>
            <a:ext cx="4398820" cy="19280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16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47005" y="100055"/>
            <a:ext cx="2143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Lista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Polimento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pic>
        <p:nvPicPr>
          <p:cNvPr id="5" name="Picture 4" descr="Lista_Polimen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074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40740" y="1439140"/>
            <a:ext cx="3903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Takes you to *</a:t>
            </a:r>
            <a:r>
              <a:rPr lang="en-US" sz="1600" dirty="0" err="1"/>
              <a:t>Verniz</a:t>
            </a:r>
            <a:r>
              <a:rPr lang="en-US" sz="1600" dirty="0" smtClean="0"/>
              <a:t> Tab with data </a:t>
            </a:r>
          </a:p>
          <a:p>
            <a:r>
              <a:rPr lang="en-US" sz="1600" dirty="0" err="1" smtClean="0"/>
              <a:t>Autofilled</a:t>
            </a:r>
            <a:r>
              <a:rPr lang="en-US" sz="1600" dirty="0" smtClean="0"/>
              <a:t> with data from product input if</a:t>
            </a:r>
          </a:p>
          <a:p>
            <a:r>
              <a:rPr lang="en-US" sz="1600" dirty="0" smtClean="0"/>
              <a:t>It has already been filled in the past</a:t>
            </a:r>
            <a:endParaRPr lang="en-US" sz="1600" dirty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06636" y="1316182"/>
            <a:ext cx="786504" cy="300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120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limento_1etap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7005" y="100055"/>
            <a:ext cx="1662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Polimento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4182" y="1189182"/>
            <a:ext cx="25848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Drop down from backend</a:t>
            </a:r>
          </a:p>
          <a:p>
            <a:endParaRPr lang="en-US" dirty="0" smtClean="0"/>
          </a:p>
          <a:p>
            <a:r>
              <a:rPr lang="en-US" dirty="0" smtClean="0"/>
              <a:t>Open text fields</a:t>
            </a:r>
          </a:p>
          <a:p>
            <a:endParaRPr lang="en-US" dirty="0"/>
          </a:p>
          <a:p>
            <a:r>
              <a:rPr lang="en-US" dirty="0" smtClean="0"/>
              <a:t>Adds product to list and </a:t>
            </a:r>
          </a:p>
          <a:p>
            <a:r>
              <a:rPr lang="en-US" dirty="0" smtClean="0"/>
              <a:t>Clears fields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126182" y="1189182"/>
            <a:ext cx="611912" cy="196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126182" y="1974274"/>
            <a:ext cx="611912" cy="808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126182" y="1974274"/>
            <a:ext cx="611912" cy="473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126182" y="2447637"/>
            <a:ext cx="611912" cy="4733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26182" y="1385456"/>
            <a:ext cx="611912" cy="184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126182" y="2447637"/>
            <a:ext cx="611912" cy="129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26182" y="2447637"/>
            <a:ext cx="611910" cy="900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6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5960" y="717041"/>
            <a:ext cx="3711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Detalhes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Visitas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D</a:t>
            </a:r>
            <a:r>
              <a:rPr lang="en-US" i="1" dirty="0" err="1" smtClean="0">
                <a:solidFill>
                  <a:srgbClr val="FF0000"/>
                </a:solidFill>
              </a:rPr>
              <a:t>esenvolver</a:t>
            </a:r>
            <a:r>
              <a:rPr lang="en-US" dirty="0" smtClean="0">
                <a:solidFill>
                  <a:srgbClr val="FF0000"/>
                </a:solidFill>
              </a:rPr>
              <a:t>  Tab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52127" y="1966721"/>
            <a:ext cx="379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only, all fields are filled from</a:t>
            </a:r>
          </a:p>
          <a:p>
            <a:r>
              <a:rPr lang="en-US" dirty="0" smtClean="0"/>
              <a:t>Back end database based on what was </a:t>
            </a:r>
          </a:p>
          <a:p>
            <a:r>
              <a:rPr lang="en-US" dirty="0" smtClean="0"/>
              <a:t>Filled in on the *</a:t>
            </a:r>
            <a:r>
              <a:rPr lang="en-US" dirty="0" err="1" smtClean="0"/>
              <a:t>Desenvolver</a:t>
            </a:r>
            <a:r>
              <a:rPr lang="en-US" dirty="0" smtClean="0"/>
              <a:t> tab</a:t>
            </a:r>
            <a:endParaRPr lang="en-US" dirty="0"/>
          </a:p>
        </p:txBody>
      </p:sp>
      <p:pic>
        <p:nvPicPr>
          <p:cNvPr id="2" name="Picture 1" descr="Detalhes-de-Visitas-Desenvolver-T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8643" y="3624723"/>
            <a:ext cx="3435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products are added displays number equal to what was added</a:t>
            </a:r>
            <a:endParaRPr lang="en-US" dirty="0"/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3045431" y="3947889"/>
            <a:ext cx="2663212" cy="169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08643" y="4293059"/>
            <a:ext cx="3435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one is added uses singular tense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14449" y="5079379"/>
            <a:ext cx="3435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none are added uses </a:t>
            </a:r>
            <a:r>
              <a:rPr lang="en-US" dirty="0" err="1" smtClean="0"/>
              <a:t>nenhum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3945498" y="4450765"/>
            <a:ext cx="1763145" cy="165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H="1" flipV="1">
            <a:off x="2786508" y="5338452"/>
            <a:ext cx="2827941" cy="64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83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52127" y="176526"/>
            <a:ext cx="3711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Detalhes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Visitas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M</a:t>
            </a:r>
            <a:r>
              <a:rPr lang="en-US" i="1" dirty="0" err="1" smtClean="0">
                <a:solidFill>
                  <a:srgbClr val="FF0000"/>
                </a:solidFill>
              </a:rPr>
              <a:t>anutenção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52127" y="1505056"/>
            <a:ext cx="379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only, all fields are filled from</a:t>
            </a:r>
          </a:p>
          <a:p>
            <a:r>
              <a:rPr lang="en-US" dirty="0" smtClean="0"/>
              <a:t>Back end database based on what was </a:t>
            </a:r>
          </a:p>
          <a:p>
            <a:r>
              <a:rPr lang="en-US" dirty="0" smtClean="0"/>
              <a:t>Filled in on the *</a:t>
            </a:r>
            <a:r>
              <a:rPr lang="en-US" dirty="0" err="1" smtClean="0"/>
              <a:t>Manutenção</a:t>
            </a:r>
            <a:r>
              <a:rPr lang="en-US" dirty="0" smtClean="0"/>
              <a:t> tab</a:t>
            </a:r>
            <a:endParaRPr lang="en-US" dirty="0"/>
          </a:p>
        </p:txBody>
      </p:sp>
      <p:pic>
        <p:nvPicPr>
          <p:cNvPr id="2" name="Picture 1" descr="Detalhes-de-Visitas-manutencao-T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3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60086" y="51276"/>
            <a:ext cx="358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err="1" smtClean="0">
                <a:solidFill>
                  <a:srgbClr val="FF0000"/>
                </a:solidFill>
              </a:rPr>
              <a:t>Detalhes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Visitas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N</a:t>
            </a:r>
            <a:r>
              <a:rPr lang="en-US" i="1" dirty="0" err="1" smtClean="0">
                <a:solidFill>
                  <a:srgbClr val="FF0000"/>
                </a:solidFill>
              </a:rPr>
              <a:t>egociação</a:t>
            </a:r>
            <a:r>
              <a:rPr lang="en-US" dirty="0" smtClean="0">
                <a:solidFill>
                  <a:srgbClr val="FF0000"/>
                </a:solidFill>
              </a:rPr>
              <a:t> Tab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3487" y="765316"/>
            <a:ext cx="379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only, all fields are filled from</a:t>
            </a:r>
          </a:p>
          <a:p>
            <a:r>
              <a:rPr lang="en-US" dirty="0" smtClean="0"/>
              <a:t>Back end database based on what was </a:t>
            </a:r>
          </a:p>
          <a:p>
            <a:r>
              <a:rPr lang="en-US" dirty="0" smtClean="0"/>
              <a:t>Filled in on the *</a:t>
            </a:r>
            <a:r>
              <a:rPr lang="en-US" dirty="0" err="1" smtClean="0"/>
              <a:t>Negociação</a:t>
            </a:r>
            <a:r>
              <a:rPr lang="en-US" dirty="0" smtClean="0"/>
              <a:t> tab</a:t>
            </a:r>
            <a:endParaRPr lang="en-US" dirty="0"/>
          </a:p>
        </p:txBody>
      </p:sp>
      <p:pic>
        <p:nvPicPr>
          <p:cNvPr id="2" name="Picture 1" descr="Detalhes-de-Visitas-negociacao-T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60086" y="2021954"/>
            <a:ext cx="3784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Displays the price list that was opened</a:t>
            </a:r>
          </a:p>
          <a:p>
            <a:r>
              <a:rPr lang="en-US" dirty="0" smtClean="0"/>
              <a:t>During the visit pulls from back end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9610" y="2909641"/>
            <a:ext cx="3036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number of quotes sent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enviadas</a:t>
            </a:r>
            <a:r>
              <a:rPr lang="en-US" dirty="0" smtClean="0"/>
              <a:t> for more than 1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nenhum</a:t>
            </a:r>
            <a:r>
              <a:rPr lang="en-US" dirty="0" smtClean="0"/>
              <a:t> for none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3230377" y="1923322"/>
            <a:ext cx="2229709" cy="421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2761849" y="2157573"/>
            <a:ext cx="3057761" cy="1213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83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40523" y="410596"/>
            <a:ext cx="298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*Check in / out </a:t>
            </a:r>
            <a:r>
              <a:rPr lang="en-US" dirty="0" err="1" smtClean="0">
                <a:solidFill>
                  <a:srgbClr val="FF0000"/>
                </a:solidFill>
              </a:rPr>
              <a:t>Carro</a:t>
            </a:r>
            <a:r>
              <a:rPr lang="en-US" dirty="0" smtClean="0">
                <a:solidFill>
                  <a:srgbClr val="FF0000"/>
                </a:solidFill>
              </a:rPr>
              <a:t> “in” Tab</a:t>
            </a:r>
          </a:p>
        </p:txBody>
      </p:sp>
      <p:pic>
        <p:nvPicPr>
          <p:cNvPr id="8" name="Picture 7" descr="checkin_car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4596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81118" y="1080570"/>
            <a:ext cx="37208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Pulls info from backend</a:t>
            </a:r>
          </a:p>
          <a:p>
            <a:endParaRPr lang="en-US" dirty="0"/>
          </a:p>
          <a:p>
            <a:r>
              <a:rPr lang="en-US" dirty="0" smtClean="0"/>
              <a:t>Pulls info from backend</a:t>
            </a:r>
          </a:p>
          <a:p>
            <a:endParaRPr lang="en-US" dirty="0"/>
          </a:p>
          <a:p>
            <a:r>
              <a:rPr lang="en-US" dirty="0" smtClean="0"/>
              <a:t>Open Text field</a:t>
            </a:r>
          </a:p>
          <a:p>
            <a:endParaRPr lang="en-US" dirty="0"/>
          </a:p>
          <a:p>
            <a:r>
              <a:rPr lang="en-US" dirty="0"/>
              <a:t>Open Text </a:t>
            </a:r>
            <a:r>
              <a:rPr lang="en-US" dirty="0" smtClean="0"/>
              <a:t>field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Takes you </a:t>
            </a:r>
            <a:r>
              <a:rPr lang="en-US" dirty="0"/>
              <a:t>*Check in / out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smtClean="0"/>
              <a:t>“out” </a:t>
            </a:r>
          </a:p>
          <a:p>
            <a:r>
              <a:rPr lang="en-US" dirty="0" smtClean="0"/>
              <a:t>Tab, </a:t>
            </a:r>
            <a:r>
              <a:rPr lang="en-US" dirty="0"/>
              <a:t>Sends text field info to back </a:t>
            </a:r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654258" y="1002591"/>
            <a:ext cx="1786265" cy="245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921642" y="1425907"/>
            <a:ext cx="1518881" cy="378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189027" y="1804664"/>
            <a:ext cx="1251497" cy="579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322720" y="2283679"/>
            <a:ext cx="1117804" cy="6572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32514" y="2829534"/>
            <a:ext cx="1608010" cy="11696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372689">
            <a:off x="522476" y="2936005"/>
            <a:ext cx="7401379" cy="923330"/>
          </a:xfrm>
          <a:prstGeom prst="rect">
            <a:avLst/>
          </a:prstGeom>
          <a:solidFill>
            <a:schemeClr val="accent2">
              <a:alpha val="4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PHASE 1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42562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8736</TotalTime>
  <Words>2115</Words>
  <Application>Microsoft Macintosh PowerPoint</Application>
  <PresentationFormat>On-screen Show (4:3)</PresentationFormat>
  <Paragraphs>523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Whaleback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Drinane</dc:creator>
  <cp:lastModifiedBy>John Drinane</cp:lastModifiedBy>
  <cp:revision>81</cp:revision>
  <dcterms:created xsi:type="dcterms:W3CDTF">2014-03-18T15:15:32Z</dcterms:created>
  <dcterms:modified xsi:type="dcterms:W3CDTF">2014-04-30T00:10:23Z</dcterms:modified>
</cp:coreProperties>
</file>